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3.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46"/>
  </p:notesMasterIdLst>
  <p:sldIdLst>
    <p:sldId id="672" r:id="rId3"/>
    <p:sldId id="696" r:id="rId4"/>
    <p:sldId id="699" r:id="rId5"/>
    <p:sldId id="547" r:id="rId6"/>
    <p:sldId id="709" r:id="rId7"/>
    <p:sldId id="710" r:id="rId8"/>
    <p:sldId id="711" r:id="rId9"/>
    <p:sldId id="676" r:id="rId10"/>
    <p:sldId id="713" r:id="rId11"/>
    <p:sldId id="715" r:id="rId12"/>
    <p:sldId id="716" r:id="rId13"/>
    <p:sldId id="651" r:id="rId14"/>
    <p:sldId id="567" r:id="rId15"/>
    <p:sldId id="1854" r:id="rId16"/>
    <p:sldId id="1855" r:id="rId17"/>
    <p:sldId id="1856" r:id="rId18"/>
    <p:sldId id="700" r:id="rId19"/>
    <p:sldId id="706" r:id="rId20"/>
    <p:sldId id="726" r:id="rId21"/>
    <p:sldId id="1836" r:id="rId22"/>
    <p:sldId id="725" r:id="rId23"/>
    <p:sldId id="730" r:id="rId24"/>
    <p:sldId id="731" r:id="rId25"/>
    <p:sldId id="732" r:id="rId26"/>
    <p:sldId id="1837" r:id="rId27"/>
    <p:sldId id="1840" r:id="rId28"/>
    <p:sldId id="1844" r:id="rId29"/>
    <p:sldId id="1846" r:id="rId30"/>
    <p:sldId id="1847" r:id="rId31"/>
    <p:sldId id="1848" r:id="rId32"/>
    <p:sldId id="1849" r:id="rId33"/>
    <p:sldId id="1850" r:id="rId34"/>
    <p:sldId id="1858" r:id="rId35"/>
    <p:sldId id="1852" r:id="rId36"/>
    <p:sldId id="653" r:id="rId37"/>
    <p:sldId id="723" r:id="rId38"/>
    <p:sldId id="724" r:id="rId39"/>
    <p:sldId id="1861" r:id="rId40"/>
    <p:sldId id="1862" r:id="rId41"/>
    <p:sldId id="1863" r:id="rId42"/>
    <p:sldId id="654" r:id="rId43"/>
    <p:sldId id="560" r:id="rId44"/>
    <p:sldId id="698"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37"/>
    <a:srgbClr val="FDFCFB"/>
    <a:srgbClr val="6666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6" autoAdjust="0"/>
    <p:restoredTop sz="80680" autoAdjust="0"/>
  </p:normalViewPr>
  <p:slideViewPr>
    <p:cSldViewPr snapToGrid="0">
      <p:cViewPr>
        <p:scale>
          <a:sx n="66" d="100"/>
          <a:sy n="66" d="100"/>
        </p:scale>
        <p:origin x="-2160" y="5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85" d="100"/>
          <a:sy n="85" d="100"/>
        </p:scale>
        <p:origin x="324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大家好，今天由我和张闻启同学来完成我们基于深度学习的源代码错误定位研究中期成果汇报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现在，由张闻启同学负责构建数据集，其他同学把研究重心放在预训练大模型上。</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28893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此外，我们还增加了一名新成员，万奕含同学。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1200" dirty="0" err="1">
                <a:solidFill>
                  <a:srgbClr val="445437"/>
                </a:solidFill>
                <a:latin typeface="Microsoft YaHei" panose="020B0503020204020204" pitchFamily="34" charset="-122"/>
                <a:ea typeface="Microsoft YaHei" panose="020B0503020204020204" pitchFamily="34" charset="-122"/>
                <a:cs typeface="宋体"/>
              </a:rPr>
              <a:t>CodeBERT</a:t>
            </a:r>
            <a:r>
              <a:rPr lang="zh-CN" altLang="en-US" sz="1200" dirty="0">
                <a:solidFill>
                  <a:srgbClr val="445437"/>
                </a:solidFill>
                <a:latin typeface="Microsoft YaHei" panose="020B0503020204020204" pitchFamily="34" charset="-122"/>
                <a:ea typeface="Microsoft YaHei" panose="020B0503020204020204" pitchFamily="34" charset="-122"/>
                <a:cs typeface="宋体"/>
              </a:rPr>
              <a:t>模型的构建。</a:t>
            </a:r>
            <a:endParaRPr lang="zh-CN" altLang="en-US" sz="1800" dirty="0">
              <a:solidFill>
                <a:srgbClr val="445437"/>
              </a:solidFill>
              <a:latin typeface="宋体"/>
              <a:cs typeface="宋体"/>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244288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下一个部分是数据集处理，由张闻启同学汇报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数据集获取是本项目的重要组成部分，是复现模型、改进模型的前提和基础。在项目的前中期，我们已经完成了数据集选取和预处理，以及数据集的分析等任务。</a:t>
            </a: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95670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接下来，由我来介绍深度学习模型的学习成果。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202964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我们共选择了</a:t>
            </a:r>
            <a:r>
              <a:rPr lang="en-US" altLang="zh-CN" dirty="0"/>
              <a:t>3</a:t>
            </a:r>
            <a:r>
              <a:rPr lang="zh-CN" altLang="en-US" dirty="0"/>
              <a:t>个模型，其中第一个模型已经被其他研究用于错误定位任务，而另外两个模型在深度学习领域已被证明是更先进的。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757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CodeBERT</a:t>
            </a:r>
            <a:r>
              <a:rPr lang="zh-CN" altLang="en-US" dirty="0"/>
              <a:t>模型的主要特点是，在</a:t>
            </a:r>
            <a:r>
              <a:rPr lang="en-US" altLang="zh-CN" dirty="0" err="1"/>
              <a:t>RoBERTa</a:t>
            </a:r>
            <a:r>
              <a:rPr lang="zh-CN" altLang="en-US" dirty="0"/>
              <a:t>模型的基础上，将输入从自然语言拓展到了自然语言和代码语言，将模型由</a:t>
            </a:r>
            <a:r>
              <a:rPr lang="en-US" altLang="zh-CN" dirty="0"/>
              <a:t>NLP</a:t>
            </a:r>
            <a:r>
              <a:rPr lang="zh-CN" altLang="en-US" dirty="0"/>
              <a:t>模型转变为</a:t>
            </a:r>
            <a:r>
              <a:rPr lang="en-US" altLang="zh-CN" dirty="0"/>
              <a:t>NL-PL</a:t>
            </a:r>
            <a:r>
              <a:rPr lang="zh-CN" altLang="en-US" dirty="0"/>
              <a:t>双峰模型。</a:t>
            </a:r>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3190091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CodeBERT</a:t>
            </a:r>
            <a:r>
              <a:rPr lang="zh-CN" altLang="en-US" dirty="0"/>
              <a:t>的基础上，</a:t>
            </a:r>
            <a:r>
              <a:rPr lang="en-US" altLang="zh-CN" dirty="0" err="1"/>
              <a:t>GraphCodeBert</a:t>
            </a:r>
            <a:r>
              <a:rPr lang="zh-CN" altLang="en-US" dirty="0"/>
              <a:t>选择用数据流图</a:t>
            </a:r>
            <a:r>
              <a:rPr lang="en-US" altLang="zh-CN" dirty="0"/>
              <a:t>(Data Flow Graph)</a:t>
            </a:r>
            <a:r>
              <a:rPr lang="zh-CN" altLang="en-US" dirty="0"/>
              <a:t>来进行代码预处理。</a:t>
            </a:r>
            <a:endParaRPr lang="en-US" altLang="zh-CN" dirty="0"/>
          </a:p>
          <a:p>
            <a:r>
              <a:rPr lang="zh-CN" altLang="en-US" dirty="0"/>
              <a:t>并针对图数据的特性，训练时在</a:t>
            </a:r>
            <a:r>
              <a:rPr lang="en-US" altLang="zh-CN" dirty="0"/>
              <a:t>mask</a:t>
            </a:r>
            <a:r>
              <a:rPr lang="zh-CN" altLang="en-US" dirty="0"/>
              <a:t>预测任务的基础上增加了边预测任务。</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723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接下来让我们通过一个简单的比大小函数，看看数据流图预处理后的结果。</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65784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366874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我们的汇报一共包含这</a:t>
            </a:r>
            <a:r>
              <a:rPr lang="en-US" altLang="zh-CN" dirty="0"/>
              <a:t>6</a:t>
            </a:r>
            <a:r>
              <a:rPr lang="zh-CN" altLang="en-US" dirty="0"/>
              <a:t>个部分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（动画过渡页）</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2356187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可以看到，右侧的数据流图记录了每一个变量的数据流通关系。这些关系以有向图的形式作为额外信息被添加到注意力矩阵中。</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063777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接下来是第三个模型</a:t>
            </a:r>
            <a:endParaRPr lang="en-US" altLang="zh-CN" dirty="0"/>
          </a:p>
          <a:p>
            <a:r>
              <a:rPr lang="en-US" altLang="zh-CN" dirty="0" err="1"/>
              <a:t>UniXcoder</a:t>
            </a:r>
            <a:r>
              <a:rPr lang="zh-CN" altLang="en-US" dirty="0"/>
              <a:t>模型采用了不一样的分词器，通过抽象语法树保留了结构信息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5972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这是一段求最大值的</a:t>
            </a:r>
            <a:r>
              <a:rPr lang="en-US" altLang="zh-CN" dirty="0"/>
              <a:t>Python</a:t>
            </a:r>
            <a:r>
              <a:rPr lang="zh-CN" altLang="en-US" dirty="0"/>
              <a:t>函数，通过</a:t>
            </a:r>
            <a:r>
              <a:rPr lang="en-US" altLang="zh-CN" dirty="0"/>
              <a:t>tree-sitter</a:t>
            </a:r>
            <a:r>
              <a:rPr lang="zh-CN" altLang="en-US" dirty="0"/>
              <a:t>库提供的</a:t>
            </a:r>
            <a:r>
              <a:rPr lang="en-US" altLang="zh-CN" dirty="0"/>
              <a:t>parser</a:t>
            </a:r>
            <a:r>
              <a:rPr lang="zh-CN" altLang="en-US" dirty="0"/>
              <a:t>可以将其转换为抽象语法树结构</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1961441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这是声明语句对应的树结构。接下来，来看看代码主体部分。</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36350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这是增加了第一行赋值语句后的抽象语法树</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28</a:t>
            </a:fld>
            <a:endParaRPr lang="zh-CN" altLang="en-US"/>
          </a:p>
        </p:txBody>
      </p:sp>
    </p:spTree>
    <p:extLst>
      <p:ext uri="{BB962C8B-B14F-4D97-AF65-F5344CB8AC3E}">
        <p14:creationId xmlns:p14="http://schemas.microsoft.com/office/powerpoint/2010/main" val="1970421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343762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if</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30</a:t>
            </a:fld>
            <a:endParaRPr lang="zh-CN" altLang="en-US"/>
          </a:p>
        </p:txBody>
      </p:sp>
    </p:spTree>
    <p:extLst>
      <p:ext uri="{BB962C8B-B14F-4D97-AF65-F5344CB8AC3E}">
        <p14:creationId xmlns:p14="http://schemas.microsoft.com/office/powerpoint/2010/main" val="297900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else</a:t>
            </a:r>
            <a:r>
              <a:rPr lang="zh-CN" altLang="en-US" dirty="0"/>
              <a:t>分支语句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31</a:t>
            </a:fld>
            <a:endParaRPr lang="zh-CN" altLang="en-US"/>
          </a:p>
        </p:txBody>
      </p:sp>
    </p:spTree>
    <p:extLst>
      <p:ext uri="{BB962C8B-B14F-4D97-AF65-F5344CB8AC3E}">
        <p14:creationId xmlns:p14="http://schemas.microsoft.com/office/powerpoint/2010/main" val="1353853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最后，是返回语句。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32</a:t>
            </a:fld>
            <a:endParaRPr lang="zh-CN" altLang="en-US"/>
          </a:p>
        </p:txBody>
      </p:sp>
    </p:spTree>
    <p:extLst>
      <p:ext uri="{BB962C8B-B14F-4D97-AF65-F5344CB8AC3E}">
        <p14:creationId xmlns:p14="http://schemas.microsoft.com/office/powerpoint/2010/main" val="288701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首先，让我们回顾一下项目任务书中提到的目标</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33</a:t>
            </a:fld>
            <a:endParaRPr lang="zh-CN" altLang="en-US"/>
          </a:p>
        </p:txBody>
      </p:sp>
    </p:spTree>
    <p:extLst>
      <p:ext uri="{BB962C8B-B14F-4D97-AF65-F5344CB8AC3E}">
        <p14:creationId xmlns:p14="http://schemas.microsoft.com/office/powerpoint/2010/main" val="1505103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这三个模型均已在</a:t>
            </a:r>
            <a:r>
              <a:rPr lang="en-US" altLang="zh-CN" dirty="0" err="1"/>
              <a:t>CodeSearchNet</a:t>
            </a:r>
            <a:r>
              <a:rPr lang="zh-CN" altLang="en-US" dirty="0"/>
              <a:t>代码搜索数据集上进行预训练，但是错误定位任务与代码搜索任务有一定区别，例如一份错误报告往往对应多份错误代码。后续我们会对模型作进一步修改。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4140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动画过渡页</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36</a:t>
            </a:fld>
            <a:endParaRPr lang="zh-CN" altLang="en-US"/>
          </a:p>
        </p:txBody>
      </p:sp>
    </p:spTree>
    <p:extLst>
      <p:ext uri="{BB962C8B-B14F-4D97-AF65-F5344CB8AC3E}">
        <p14:creationId xmlns:p14="http://schemas.microsoft.com/office/powerpoint/2010/main" val="913626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SimSun" panose="02010600030101010101" pitchFamily="2" charset="-122"/>
                <a:ea typeface="SimSun" panose="02010600030101010101" pitchFamily="2" charset="-122"/>
              </a:rPr>
              <a:t>费用主要源于云 </a:t>
            </a:r>
            <a:r>
              <a:rPr lang="en-US" altLang="zh-CN" sz="1200" b="0" i="0" dirty="0">
                <a:solidFill>
                  <a:srgbClr val="000000"/>
                </a:solidFill>
                <a:effectLst/>
                <a:latin typeface="LMRoman12-Regular-Identity-H"/>
              </a:rPr>
              <a:t>GPU </a:t>
            </a:r>
            <a:r>
              <a:rPr lang="zh-CN" altLang="en-US" sz="1200" b="0" i="0" dirty="0">
                <a:solidFill>
                  <a:srgbClr val="000000"/>
                </a:solidFill>
                <a:effectLst/>
                <a:latin typeface="SimSun" panose="02010600030101010101" pitchFamily="2" charset="-122"/>
                <a:ea typeface="SimSun" panose="02010600030101010101" pitchFamily="2" charset="-122"/>
              </a:rPr>
              <a:t>的使用，以上是 </a:t>
            </a:r>
            <a:r>
              <a:rPr lang="en-US" altLang="zh-CN" sz="1200" b="0" i="0" dirty="0">
                <a:solidFill>
                  <a:srgbClr val="000000"/>
                </a:solidFill>
                <a:effectLst/>
                <a:latin typeface="LMRoman12-Regular-Identity-H"/>
              </a:rPr>
              <a:t>3 </a:t>
            </a:r>
            <a:r>
              <a:rPr lang="zh-CN" altLang="en-US" sz="1200" b="0" i="0" dirty="0">
                <a:solidFill>
                  <a:srgbClr val="000000"/>
                </a:solidFill>
                <a:effectLst/>
                <a:latin typeface="SimSun" panose="02010600030101010101" pitchFamily="2" charset="-122"/>
                <a:ea typeface="SimSun" panose="02010600030101010101" pitchFamily="2" charset="-122"/>
              </a:rPr>
              <a:t>月份东南大学云计算中心导出的费用清单。</a:t>
            </a:r>
            <a:r>
              <a:rPr lang="zh-CN" altLang="en-US" dirty="0"/>
              <a:t>后续还需要进行大量模型训练与调试工作，这需要更多的经费投入。</a:t>
            </a:r>
            <a:endParaRPr lang="en-US" altLang="zh-CN" sz="1200" b="0" i="0" dirty="0">
              <a:solidFill>
                <a:srgbClr val="000000"/>
              </a:solidFill>
              <a:effectLst/>
              <a:latin typeface="SimSun" panose="02010600030101010101" pitchFamily="2" charset="-122"/>
              <a:ea typeface="SimSun" panose="02010600030101010101" pitchFamily="2" charset="-122"/>
            </a:endParaRPr>
          </a:p>
          <a:p>
            <a:endParaRPr lang="en-US" altLang="zh-CN" sz="1200" b="0" i="0" dirty="0">
              <a:solidFill>
                <a:srgbClr val="000000"/>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37</a:t>
            </a:fld>
            <a:endParaRPr lang="zh-CN" altLang="en-US"/>
          </a:p>
        </p:txBody>
      </p:sp>
    </p:spTree>
    <p:extLst>
      <p:ext uri="{BB962C8B-B14F-4D97-AF65-F5344CB8AC3E}">
        <p14:creationId xmlns:p14="http://schemas.microsoft.com/office/powerpoint/2010/main" val="2400046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动画切换页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38</a:t>
            </a:fld>
            <a:endParaRPr lang="zh-CN" altLang="en-US"/>
          </a:p>
        </p:txBody>
      </p:sp>
    </p:spTree>
    <p:extLst>
      <p:ext uri="{BB962C8B-B14F-4D97-AF65-F5344CB8AC3E}">
        <p14:creationId xmlns:p14="http://schemas.microsoft.com/office/powerpoint/2010/main" val="1305335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动画切换页</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39</a:t>
            </a:fld>
            <a:endParaRPr lang="zh-CN" altLang="en-US"/>
          </a:p>
        </p:txBody>
      </p:sp>
    </p:spTree>
    <p:extLst>
      <p:ext uri="{BB962C8B-B14F-4D97-AF65-F5344CB8AC3E}">
        <p14:creationId xmlns:p14="http://schemas.microsoft.com/office/powerpoint/2010/main" val="31970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在经费充足的情况下，我们会同时研究</a:t>
            </a:r>
            <a:r>
              <a:rPr lang="en-US" altLang="zh-CN" dirty="0"/>
              <a:t>3</a:t>
            </a:r>
            <a:r>
              <a:rPr lang="zh-CN" altLang="en-US" dirty="0"/>
              <a:t>个模型在错误定位领域的应用，否则我们可能会仅关注一个模型。</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40</a:t>
            </a:fld>
            <a:endParaRPr lang="zh-CN" altLang="en-US"/>
          </a:p>
        </p:txBody>
      </p:sp>
    </p:spTree>
    <p:extLst>
      <p:ext uri="{BB962C8B-B14F-4D97-AF65-F5344CB8AC3E}">
        <p14:creationId xmlns:p14="http://schemas.microsoft.com/office/powerpoint/2010/main" val="777654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动画过渡页</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7668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在下一阶段，我们主要关注以下</a:t>
            </a:r>
            <a:r>
              <a:rPr lang="en-US" altLang="zh-CN" b="0" i="0" dirty="0">
                <a:solidFill>
                  <a:srgbClr val="333333"/>
                </a:solidFill>
                <a:effectLst/>
                <a:latin typeface="Open Sans" panose="020B0606030504020204" pitchFamily="34" charset="0"/>
              </a:rPr>
              <a:t>4</a:t>
            </a:r>
            <a:r>
              <a:rPr lang="zh-CN" altLang="en-US" b="0" i="0" dirty="0">
                <a:solidFill>
                  <a:srgbClr val="333333"/>
                </a:solidFill>
                <a:effectLst/>
                <a:latin typeface="Open Sans" panose="020B0606030504020204" pitchFamily="34" charset="0"/>
              </a:rPr>
              <a:t>个任务：</a:t>
            </a:r>
            <a:endParaRPr lang="en-US" altLang="zh-CN" dirty="0"/>
          </a:p>
          <a:p>
            <a:r>
              <a:rPr lang="en-US" altLang="zh-CN" dirty="0"/>
              <a:t>(</a:t>
            </a:r>
            <a:r>
              <a:rPr lang="zh-CN" altLang="en-US" dirty="0"/>
              <a:t>点击一下，读一下标题</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42</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以上是在项目计划申请书中给出的项目研究计划安排，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截至目前，我们已经完成了前四个部分。</a:t>
            </a:r>
            <a:endParaRPr lang="en-US" altLang="zh-CN"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004900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感谢倾听，请各位评委老师批评指正！</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43</a:t>
            </a:fld>
            <a:endParaRPr lang="zh-CN" altLang="en-US"/>
          </a:p>
        </p:txBody>
      </p:sp>
    </p:spTree>
    <p:extLst>
      <p:ext uri="{BB962C8B-B14F-4D97-AF65-F5344CB8AC3E}">
        <p14:creationId xmlns:p14="http://schemas.microsoft.com/office/powerpoint/2010/main" val="332181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为了明确项目目标和创新点，我们阅读了来自</a:t>
            </a:r>
            <a:r>
              <a:rPr lang="en-US" altLang="zh-CN" dirty="0"/>
              <a:t>4</a:t>
            </a:r>
            <a:r>
              <a:rPr lang="zh-CN" altLang="en-US" dirty="0"/>
              <a:t>个期刊数据库的共</a:t>
            </a:r>
            <a:r>
              <a:rPr lang="en-US" altLang="zh-CN" dirty="0"/>
              <a:t>100</a:t>
            </a:r>
            <a:r>
              <a:rPr lang="zh-CN" altLang="en-US" dirty="0"/>
              <a:t>篇论文，仔细探索了大量基于机器学习的错误定位技术。</a:t>
            </a:r>
          </a:p>
          <a:p>
            <a:r>
              <a:rPr lang="zh-CN" altLang="en-US" dirty="0"/>
              <a:t>我们最终选择基于预训练模型的静态错误定位作为技术路线</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41857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在数据集选取部分，我们选择了</a:t>
            </a:r>
            <a:r>
              <a:rPr lang="en-US" altLang="zh-CN" dirty="0"/>
              <a:t>6</a:t>
            </a:r>
            <a:r>
              <a:rPr lang="zh-CN" altLang="en-US" dirty="0"/>
              <a:t>个</a:t>
            </a:r>
            <a:r>
              <a:rPr lang="en-US" altLang="zh-CN" dirty="0"/>
              <a:t>Java</a:t>
            </a:r>
            <a:r>
              <a:rPr lang="zh-CN" altLang="en-US" dirty="0"/>
              <a:t>开源项目，共包含超过</a:t>
            </a:r>
            <a:r>
              <a:rPr lang="en-US" altLang="zh-CN" dirty="0"/>
              <a:t>22000</a:t>
            </a:r>
            <a:r>
              <a:rPr lang="zh-CN" altLang="en-US" dirty="0"/>
              <a:t>个错误报告。</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63781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模型搭建部分，我们分工合作，先筛选出</a:t>
            </a:r>
            <a:r>
              <a:rPr lang="en-US" altLang="zh-CN" dirty="0"/>
              <a:t>3</a:t>
            </a:r>
            <a:r>
              <a:rPr lang="zh-CN" altLang="en-US" dirty="0"/>
              <a:t>种</a:t>
            </a:r>
            <a:r>
              <a:rPr lang="zh-CN" altLang="en-US" sz="1200" dirty="0">
                <a:solidFill>
                  <a:srgbClr val="445437"/>
                </a:solidFill>
                <a:ea typeface="+mn-ea"/>
                <a:cs typeface="+mn-ea"/>
              </a:rPr>
              <a:t>预训练</a:t>
            </a:r>
            <a:r>
              <a:rPr lang="en-US" altLang="zh-CN" sz="1200" dirty="0">
                <a:solidFill>
                  <a:srgbClr val="445437"/>
                </a:solidFill>
                <a:ea typeface="+mn-ea"/>
                <a:cs typeface="+mn-ea"/>
              </a:rPr>
              <a:t>NL-PL</a:t>
            </a:r>
            <a:r>
              <a:rPr lang="zh-CN" altLang="en-US" sz="1200" dirty="0">
                <a:solidFill>
                  <a:srgbClr val="445437"/>
                </a:solidFill>
                <a:ea typeface="+mn-ea"/>
                <a:cs typeface="+mn-ea"/>
              </a:rPr>
              <a:t>大模型，再</a:t>
            </a:r>
            <a:r>
              <a:rPr lang="zh-CN" altLang="en-US" dirty="0"/>
              <a:t>分别阅读论文和模型源代码，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目前已在云服务器上运行了模型代码，并能够根据需要调整模型参数和输出。</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9980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接下来，让我们回顾一下开题汇报时给出的成员分工。</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308607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这是开题答辩时给出的成员分工，因为预训练模型构建任务过于繁重，我们及时对分工进行了调整。</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1057536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1.pn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32.jpeg"/><Relationship Id="rId4" Type="http://schemas.openxmlformats.org/officeDocument/2006/relationships/image" Target="../media/image34.jpeg"/><Relationship Id="rId9"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hyperlink" Target="https://github.com/eclipse-jdt/eclipse.jdt.cor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2957" y="2343845"/>
            <a:ext cx="6488987" cy="1941441"/>
          </a:xfrm>
        </p:spPr>
        <p:txBody>
          <a:bodyPr/>
          <a:lstStyle/>
          <a:p>
            <a:r>
              <a:rPr lang="zh-CN" altLang="en-US" sz="4800" dirty="0">
                <a:ea typeface="+mn-ea"/>
                <a:cs typeface="+mn-ea"/>
              </a:rPr>
              <a:t>基于深度学习的</a:t>
            </a:r>
            <a:endParaRPr lang="en-US" altLang="zh-CN" sz="4800" dirty="0">
              <a:ea typeface="+mn-ea"/>
              <a:cs typeface="+mn-ea"/>
            </a:endParaRPr>
          </a:p>
          <a:p>
            <a:r>
              <a:rPr lang="zh-CN" altLang="en-US" sz="4800" dirty="0">
                <a:ea typeface="+mn-ea"/>
                <a:cs typeface="+mn-ea"/>
              </a:rPr>
              <a:t>源代码错误定位研究</a:t>
            </a:r>
          </a:p>
        </p:txBody>
      </p:sp>
      <p:sp>
        <p:nvSpPr>
          <p:cNvPr id="5" name="文本占位符 4">
            <a:extLst>
              <a:ext uri="{FF2B5EF4-FFF2-40B4-BE49-F238E27FC236}">
                <a16:creationId xmlns:a16="http://schemas.microsoft.com/office/drawing/2014/main" id="{DD468918-03BA-48BA-A85E-4308518A6A12}"/>
              </a:ext>
            </a:extLst>
          </p:cNvPr>
          <p:cNvSpPr>
            <a:spLocks noGrp="1"/>
          </p:cNvSpPr>
          <p:nvPr>
            <p:ph type="body" sz="quarter" idx="12"/>
          </p:nvPr>
        </p:nvSpPr>
        <p:spPr>
          <a:xfrm>
            <a:off x="667504" y="4299506"/>
            <a:ext cx="5798382" cy="286232"/>
          </a:xfrm>
        </p:spPr>
        <p:txBody>
          <a:bodyPr/>
          <a:lstStyle/>
          <a:p>
            <a:r>
              <a:rPr lang="en-US" altLang="zh-CN" dirty="0">
                <a:cs typeface="+mn-ea"/>
              </a:rPr>
              <a:t>Deep-learning based Fault-localization</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7" y="5072662"/>
            <a:ext cx="2918015"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 张闻启</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3" name="矩形 12">
            <a:extLst>
              <a:ext uri="{FF2B5EF4-FFF2-40B4-BE49-F238E27FC236}">
                <a16:creationId xmlns:a16="http://schemas.microsoft.com/office/drawing/2014/main" id="{D1150C4D-B9D9-453C-8026-A24298F5C6D6}"/>
              </a:ext>
            </a:extLst>
          </p:cNvPr>
          <p:cNvSpPr/>
          <p:nvPr/>
        </p:nvSpPr>
        <p:spPr>
          <a:xfrm>
            <a:off x="3454596" y="507266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568911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
        <p:nvSpPr>
          <p:cNvPr id="7" name="文本占位符 6">
            <a:extLst>
              <a:ext uri="{FF2B5EF4-FFF2-40B4-BE49-F238E27FC236}">
                <a16:creationId xmlns:a16="http://schemas.microsoft.com/office/drawing/2014/main" id="{B220244F-7230-4444-917D-775AFA3CBB63}"/>
              </a:ext>
            </a:extLst>
          </p:cNvPr>
          <p:cNvSpPr>
            <a:spLocks noGrp="1"/>
          </p:cNvSpPr>
          <p:nvPr>
            <p:ph type="body" sz="quarter" idx="11"/>
          </p:nvPr>
        </p:nvSpPr>
        <p:spPr>
          <a:xfrm>
            <a:off x="660400" y="1393777"/>
            <a:ext cx="5798382" cy="878840"/>
          </a:xfrm>
        </p:spPr>
        <p:txBody>
          <a:bodyPr/>
          <a:lstStyle/>
          <a:p>
            <a:r>
              <a:rPr lang="zh-CN" altLang="en-US" sz="4400" dirty="0"/>
              <a:t>中期成果汇报</a:t>
            </a: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10</a:t>
            </a:fld>
            <a:endParaRPr lang="zh-CN" altLang="en-US" dirty="0"/>
          </a:p>
        </p:txBody>
      </p:sp>
      <p:grpSp>
        <p:nvGrpSpPr>
          <p:cNvPr id="29" name="组合 28">
            <a:extLst>
              <a:ext uri="{FF2B5EF4-FFF2-40B4-BE49-F238E27FC236}">
                <a16:creationId xmlns:a16="http://schemas.microsoft.com/office/drawing/2014/main" id="{838EBD33-A0E7-47E6-9871-B458CD18F06E}"/>
              </a:ext>
            </a:extLst>
          </p:cNvPr>
          <p:cNvGrpSpPr/>
          <p:nvPr/>
        </p:nvGrpSpPr>
        <p:grpSpPr>
          <a:xfrm>
            <a:off x="4581625" y="2508414"/>
            <a:ext cx="5327496" cy="1083958"/>
            <a:chOff x="4581625" y="2508414"/>
            <a:chExt cx="5327496" cy="1083958"/>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4581625" y="2508414"/>
              <a:ext cx="532749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8884263"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27" name="组合 26">
            <a:extLst>
              <a:ext uri="{FF2B5EF4-FFF2-40B4-BE49-F238E27FC236}">
                <a16:creationId xmlns:a16="http://schemas.microsoft.com/office/drawing/2014/main" id="{674BF757-F3E1-4F42-B679-C74E03FE49D9}"/>
              </a:ext>
            </a:extLst>
          </p:cNvPr>
          <p:cNvGrpSpPr/>
          <p:nvPr/>
        </p:nvGrpSpPr>
        <p:grpSpPr>
          <a:xfrm>
            <a:off x="1812917" y="1210450"/>
            <a:ext cx="5505826" cy="1135842"/>
            <a:chOff x="1812917" y="1210450"/>
            <a:chExt cx="5505826" cy="1135842"/>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1812917" y="12793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3118483"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33" name="组合 32">
            <a:extLst>
              <a:ext uri="{FF2B5EF4-FFF2-40B4-BE49-F238E27FC236}">
                <a16:creationId xmlns:a16="http://schemas.microsoft.com/office/drawing/2014/main" id="{6537406D-BEFD-4EC7-9A21-8862BA9CE6BC}"/>
              </a:ext>
            </a:extLst>
          </p:cNvPr>
          <p:cNvGrpSpPr/>
          <p:nvPr/>
        </p:nvGrpSpPr>
        <p:grpSpPr>
          <a:xfrm>
            <a:off x="1905895" y="3740883"/>
            <a:ext cx="5412848" cy="1162535"/>
            <a:chOff x="1905895" y="3740883"/>
            <a:chExt cx="5412848" cy="1162535"/>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1905895" y="3740883"/>
              <a:ext cx="5412848"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9073" y="3556952"/>
            <a:ext cx="1372943" cy="1402429"/>
          </a:xfrm>
          <a:prstGeom prst="ellipse">
            <a:avLst/>
          </a:prstGeom>
          <a:ln>
            <a:noFill/>
          </a:ln>
          <a:effectLst/>
        </p:spPr>
      </p:pic>
      <p:grpSp>
        <p:nvGrpSpPr>
          <p:cNvPr id="37" name="组合 36">
            <a:extLst>
              <a:ext uri="{FF2B5EF4-FFF2-40B4-BE49-F238E27FC236}">
                <a16:creationId xmlns:a16="http://schemas.microsoft.com/office/drawing/2014/main" id="{97EDC2A0-323B-4A08-9DEA-320C9B646897}"/>
              </a:ext>
            </a:extLst>
          </p:cNvPr>
          <p:cNvGrpSpPr/>
          <p:nvPr/>
        </p:nvGrpSpPr>
        <p:grpSpPr>
          <a:xfrm>
            <a:off x="4456020" y="5080100"/>
            <a:ext cx="5499474" cy="1029772"/>
            <a:chOff x="4456020" y="5080100"/>
            <a:chExt cx="5499474" cy="1029772"/>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4456020" y="508010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1388" y="4917511"/>
            <a:ext cx="1342803" cy="1342803"/>
          </a:xfrm>
          <a:prstGeom prst="rect">
            <a:avLst/>
          </a:prstGeom>
          <a:ln>
            <a:noFill/>
          </a:ln>
        </p:spPr>
      </p:pic>
      <p:grpSp>
        <p:nvGrpSpPr>
          <p:cNvPr id="28" name="组合 27">
            <a:extLst>
              <a:ext uri="{FF2B5EF4-FFF2-40B4-BE49-F238E27FC236}">
                <a16:creationId xmlns:a16="http://schemas.microsoft.com/office/drawing/2014/main" id="{24007B3E-CC73-4A12-AE19-66D88DEF8C73}"/>
              </a:ext>
            </a:extLst>
          </p:cNvPr>
          <p:cNvGrpSpPr/>
          <p:nvPr/>
        </p:nvGrpSpPr>
        <p:grpSpPr>
          <a:xfrm>
            <a:off x="12708747" y="1210450"/>
            <a:ext cx="6023004" cy="1135842"/>
            <a:chOff x="12708747" y="1210450"/>
            <a:chExt cx="6023004" cy="1135842"/>
          </a:xfrm>
        </p:grpSpPr>
        <p:pic>
          <p:nvPicPr>
            <p:cNvPr id="24" name="object 3">
              <a:extLst>
                <a:ext uri="{FF2B5EF4-FFF2-40B4-BE49-F238E27FC236}">
                  <a16:creationId xmlns:a16="http://schemas.microsoft.com/office/drawing/2014/main" id="{238E848B-BF9B-4312-A979-DE4D76A44B35}"/>
                </a:ext>
              </a:extLst>
            </p:cNvPr>
            <p:cNvPicPr/>
            <p:nvPr/>
          </p:nvPicPr>
          <p:blipFill>
            <a:blip r:embed="rId5" cstate="print"/>
            <a:stretch>
              <a:fillRect/>
            </a:stretch>
          </p:blipFill>
          <p:spPr>
            <a:xfrm>
              <a:off x="12708747" y="1279354"/>
              <a:ext cx="5505826" cy="1066938"/>
            </a:xfrm>
            <a:prstGeom prst="rect">
              <a:avLst/>
            </a:prstGeom>
          </p:spPr>
        </p:pic>
        <p:sp>
          <p:nvSpPr>
            <p:cNvPr id="25" name="object 6">
              <a:extLst>
                <a:ext uri="{FF2B5EF4-FFF2-40B4-BE49-F238E27FC236}">
                  <a16:creationId xmlns:a16="http://schemas.microsoft.com/office/drawing/2014/main" id="{34A66432-6048-40AD-AAC7-975945F7741F}"/>
                </a:ext>
              </a:extLst>
            </p:cNvPr>
            <p:cNvSpPr txBox="1"/>
            <p:nvPr/>
          </p:nvSpPr>
          <p:spPr>
            <a:xfrm>
              <a:off x="14014313" y="12104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073"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组合 29">
            <a:extLst>
              <a:ext uri="{FF2B5EF4-FFF2-40B4-BE49-F238E27FC236}">
                <a16:creationId xmlns:a16="http://schemas.microsoft.com/office/drawing/2014/main" id="{FAB48204-0DC3-48E2-88C5-6E83B9CF2B83}"/>
              </a:ext>
            </a:extLst>
          </p:cNvPr>
          <p:cNvGrpSpPr/>
          <p:nvPr/>
        </p:nvGrpSpPr>
        <p:grpSpPr>
          <a:xfrm>
            <a:off x="-5664764" y="2508414"/>
            <a:ext cx="5505826" cy="1083958"/>
            <a:chOff x="4403295" y="2508414"/>
            <a:chExt cx="5505826" cy="1083958"/>
          </a:xfrm>
        </p:grpSpPr>
        <p:pic>
          <p:nvPicPr>
            <p:cNvPr id="31" name="object 2">
              <a:extLst>
                <a:ext uri="{FF2B5EF4-FFF2-40B4-BE49-F238E27FC236}">
                  <a16:creationId xmlns:a16="http://schemas.microsoft.com/office/drawing/2014/main" id="{19C9972D-3420-4A9D-8E3E-55F2FEF0F892}"/>
                </a:ext>
              </a:extLst>
            </p:cNvPr>
            <p:cNvPicPr/>
            <p:nvPr/>
          </p:nvPicPr>
          <p:blipFill>
            <a:blip r:embed="rId3" cstate="print"/>
            <a:stretch>
              <a:fillRect/>
            </a:stretch>
          </p:blipFill>
          <p:spPr>
            <a:xfrm>
              <a:off x="4403295" y="2508414"/>
              <a:ext cx="5505826" cy="1083958"/>
            </a:xfrm>
            <a:prstGeom prst="rect">
              <a:avLst/>
            </a:prstGeom>
          </p:spPr>
        </p:pic>
        <p:sp>
          <p:nvSpPr>
            <p:cNvPr id="32" name="object 5">
              <a:extLst>
                <a:ext uri="{FF2B5EF4-FFF2-40B4-BE49-F238E27FC236}">
                  <a16:creationId xmlns:a16="http://schemas.microsoft.com/office/drawing/2014/main" id="{180C4D6C-89A0-418F-9541-AB76B65602CB}"/>
                </a:ext>
              </a:extLst>
            </p:cNvPr>
            <p:cNvSpPr txBox="1"/>
            <p:nvPr/>
          </p:nvSpPr>
          <p:spPr>
            <a:xfrm>
              <a:off x="4545441" y="256778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grpSp>
      <p:grpSp>
        <p:nvGrpSpPr>
          <p:cNvPr id="34" name="组合 33">
            <a:extLst>
              <a:ext uri="{FF2B5EF4-FFF2-40B4-BE49-F238E27FC236}">
                <a16:creationId xmlns:a16="http://schemas.microsoft.com/office/drawing/2014/main" id="{5C087F68-78DC-46FE-BCC0-1391FE24C471}"/>
              </a:ext>
            </a:extLst>
          </p:cNvPr>
          <p:cNvGrpSpPr/>
          <p:nvPr/>
        </p:nvGrpSpPr>
        <p:grpSpPr>
          <a:xfrm>
            <a:off x="12551472" y="3740883"/>
            <a:ext cx="6283322" cy="1162535"/>
            <a:chOff x="1905895" y="3740883"/>
            <a:chExt cx="6283322" cy="1162535"/>
          </a:xfrm>
        </p:grpSpPr>
        <p:pic>
          <p:nvPicPr>
            <p:cNvPr id="35" name="object 3">
              <a:extLst>
                <a:ext uri="{FF2B5EF4-FFF2-40B4-BE49-F238E27FC236}">
                  <a16:creationId xmlns:a16="http://schemas.microsoft.com/office/drawing/2014/main" id="{FB07B7AD-4C1F-427D-9398-704617AFED05}"/>
                </a:ext>
              </a:extLst>
            </p:cNvPr>
            <p:cNvPicPr/>
            <p:nvPr/>
          </p:nvPicPr>
          <p:blipFill>
            <a:blip r:embed="rId5" cstate="print"/>
            <a:stretch>
              <a:fillRect/>
            </a:stretch>
          </p:blipFill>
          <p:spPr>
            <a:xfrm>
              <a:off x="1905895" y="3740883"/>
              <a:ext cx="6283322" cy="1162535"/>
            </a:xfrm>
            <a:prstGeom prst="rect">
              <a:avLst/>
            </a:prstGeom>
          </p:spPr>
        </p:pic>
        <p:sp>
          <p:nvSpPr>
            <p:cNvPr id="36" name="object 6">
              <a:extLst>
                <a:ext uri="{FF2B5EF4-FFF2-40B4-BE49-F238E27FC236}">
                  <a16:creationId xmlns:a16="http://schemas.microsoft.com/office/drawing/2014/main" id="{88D0738E-67A7-444F-83F9-D8D7685B0E19}"/>
                </a:ext>
              </a:extLst>
            </p:cNvPr>
            <p:cNvSpPr txBox="1"/>
            <p:nvPr/>
          </p:nvSpPr>
          <p:spPr>
            <a:xfrm>
              <a:off x="3173397" y="37408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grpSp>
      <p:grpSp>
        <p:nvGrpSpPr>
          <p:cNvPr id="38" name="组合 37">
            <a:extLst>
              <a:ext uri="{FF2B5EF4-FFF2-40B4-BE49-F238E27FC236}">
                <a16:creationId xmlns:a16="http://schemas.microsoft.com/office/drawing/2014/main" id="{8CFDB9DC-C45A-4ABA-83C9-B86BF3D1B7DC}"/>
              </a:ext>
            </a:extLst>
          </p:cNvPr>
          <p:cNvGrpSpPr/>
          <p:nvPr/>
        </p:nvGrpSpPr>
        <p:grpSpPr>
          <a:xfrm>
            <a:off x="-5623271" y="5232500"/>
            <a:ext cx="5499474" cy="1029772"/>
            <a:chOff x="4456020" y="5080100"/>
            <a:chExt cx="5499474" cy="1029772"/>
          </a:xfrm>
        </p:grpSpPr>
        <p:pic>
          <p:nvPicPr>
            <p:cNvPr id="39" name="object 2">
              <a:extLst>
                <a:ext uri="{FF2B5EF4-FFF2-40B4-BE49-F238E27FC236}">
                  <a16:creationId xmlns:a16="http://schemas.microsoft.com/office/drawing/2014/main" id="{79C56F1E-E8A0-4556-BD90-60D97ED34B78}"/>
                </a:ext>
              </a:extLst>
            </p:cNvPr>
            <p:cNvPicPr/>
            <p:nvPr/>
          </p:nvPicPr>
          <p:blipFill>
            <a:blip r:embed="rId3" cstate="print"/>
            <a:stretch>
              <a:fillRect/>
            </a:stretch>
          </p:blipFill>
          <p:spPr>
            <a:xfrm>
              <a:off x="4456020" y="5080100"/>
              <a:ext cx="5499474" cy="1029772"/>
            </a:xfrm>
            <a:prstGeom prst="rect">
              <a:avLst/>
            </a:prstGeom>
          </p:spPr>
        </p:pic>
        <p:sp>
          <p:nvSpPr>
            <p:cNvPr id="40" name="object 5">
              <a:extLst>
                <a:ext uri="{FF2B5EF4-FFF2-40B4-BE49-F238E27FC236}">
                  <a16:creationId xmlns:a16="http://schemas.microsoft.com/office/drawing/2014/main" id="{235538D0-5FF2-4C91-9076-76C00488CBA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41" name="图片 40">
            <a:extLst>
              <a:ext uri="{FF2B5EF4-FFF2-40B4-BE49-F238E27FC236}">
                <a16:creationId xmlns:a16="http://schemas.microsoft.com/office/drawing/2014/main" id="{BA36FD51-8C41-4985-9488-E922092F6F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3025"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2" name="object 6">
            <a:extLst>
              <a:ext uri="{FF2B5EF4-FFF2-40B4-BE49-F238E27FC236}">
                <a16:creationId xmlns:a16="http://schemas.microsoft.com/office/drawing/2014/main" id="{B9B3C37E-F64C-48B8-846C-190DC2DF2AB5}"/>
              </a:ext>
            </a:extLst>
          </p:cNvPr>
          <p:cNvSpPr txBox="1"/>
          <p:nvPr/>
        </p:nvSpPr>
        <p:spPr>
          <a:xfrm>
            <a:off x="-2082644"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43" name="object 6">
            <a:extLst>
              <a:ext uri="{FF2B5EF4-FFF2-40B4-BE49-F238E27FC236}">
                <a16:creationId xmlns:a16="http://schemas.microsoft.com/office/drawing/2014/main" id="{CE1E64F6-069A-445F-BA78-17C9FDC2B016}"/>
              </a:ext>
            </a:extLst>
          </p:cNvPr>
          <p:cNvSpPr txBox="1"/>
          <p:nvPr/>
        </p:nvSpPr>
        <p:spPr>
          <a:xfrm>
            <a:off x="12856235"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spTree>
    <p:extLst>
      <p:ext uri="{BB962C8B-B14F-4D97-AF65-F5344CB8AC3E}">
        <p14:creationId xmlns:p14="http://schemas.microsoft.com/office/powerpoint/2010/main" val="2019248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11</a:t>
            </a:fld>
            <a:endParaRPr lang="zh-CN" altLang="en-US" dirty="0"/>
          </a:p>
        </p:txBody>
      </p:sp>
      <p:sp>
        <p:nvSpPr>
          <p:cNvPr id="23" name="object 6">
            <a:extLst>
              <a:ext uri="{FF2B5EF4-FFF2-40B4-BE49-F238E27FC236}">
                <a16:creationId xmlns:a16="http://schemas.microsoft.com/office/drawing/2014/main" id="{952AB5A4-5F9B-4717-8A9D-6DB837F748A7}"/>
              </a:ext>
            </a:extLst>
          </p:cNvPr>
          <p:cNvSpPr txBox="1"/>
          <p:nvPr/>
        </p:nvSpPr>
        <p:spPr>
          <a:xfrm>
            <a:off x="2402741" y="4157607"/>
            <a:ext cx="1018182" cy="525144"/>
          </a:xfrm>
          <a:prstGeom prst="rect">
            <a:avLst/>
          </a:prstGeom>
        </p:spPr>
        <p:txBody>
          <a:bodyPr vert="horz" wrap="square" lIns="0" tIns="154305" rIns="0" bIns="0" rtlCol="0">
            <a:spAutoFit/>
          </a:bodyPr>
          <a:lstStyle/>
          <a:p>
            <a:pPr>
              <a:lnSpc>
                <a:spcPct val="100000"/>
              </a:lnSpc>
            </a:pPr>
            <a:r>
              <a:rPr lang="zh-CN" altLang="en-US" sz="2400" dirty="0">
                <a:solidFill>
                  <a:srgbClr val="445437"/>
                </a:solidFill>
                <a:latin typeface="Microsoft YaHei" panose="020B0503020204020204" pitchFamily="34" charset="-122"/>
                <a:ea typeface="Microsoft YaHei" panose="020B0503020204020204" pitchFamily="34" charset="-122"/>
                <a:cs typeface="宋体"/>
              </a:rPr>
              <a:t>万奕含</a:t>
            </a:r>
            <a:endParaRPr sz="3600" dirty="0">
              <a:solidFill>
                <a:srgbClr val="445437"/>
              </a:solidFill>
              <a:latin typeface="宋体"/>
              <a:cs typeface="宋体"/>
            </a:endParaRPr>
          </a:p>
        </p:txBody>
      </p:sp>
      <p:sp>
        <p:nvSpPr>
          <p:cNvPr id="24" name="object 6">
            <a:extLst>
              <a:ext uri="{FF2B5EF4-FFF2-40B4-BE49-F238E27FC236}">
                <a16:creationId xmlns:a16="http://schemas.microsoft.com/office/drawing/2014/main" id="{0B1FE619-D651-4E5C-93CC-7E871170E344}"/>
              </a:ext>
            </a:extLst>
          </p:cNvPr>
          <p:cNvSpPr txBox="1"/>
          <p:nvPr/>
        </p:nvSpPr>
        <p:spPr>
          <a:xfrm>
            <a:off x="6157031" y="2257788"/>
            <a:ext cx="4366727" cy="1694695"/>
          </a:xfrm>
          <a:prstGeom prst="rect">
            <a:avLst/>
          </a:prstGeom>
        </p:spPr>
        <p:txBody>
          <a:bodyPr vert="horz" wrap="square" lIns="0" tIns="154305" rIns="0" bIns="0" rtlCol="0">
            <a:spAutoFit/>
          </a:bodyPr>
          <a:lstStyle/>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万奕含同学来自吴健雄学院</a:t>
            </a:r>
            <a:r>
              <a:rPr lang="en-US" altLang="zh-CN" sz="2000" dirty="0">
                <a:solidFill>
                  <a:srgbClr val="445437"/>
                </a:solidFill>
                <a:latin typeface="Microsoft YaHei" panose="020B0503020204020204" pitchFamily="34" charset="-122"/>
                <a:ea typeface="Microsoft YaHei" panose="020B0503020204020204" pitchFamily="34" charset="-122"/>
                <a:cs typeface="宋体"/>
              </a:rPr>
              <a:t>22</a:t>
            </a:r>
            <a:r>
              <a:rPr lang="zh-CN" altLang="en-US" sz="2000" dirty="0">
                <a:solidFill>
                  <a:srgbClr val="445437"/>
                </a:solidFill>
                <a:latin typeface="Microsoft YaHei" panose="020B0503020204020204" pitchFamily="34" charset="-122"/>
                <a:ea typeface="Microsoft YaHei" panose="020B0503020204020204" pitchFamily="34" charset="-122"/>
                <a:cs typeface="宋体"/>
              </a:rPr>
              <a:t>级</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计算机专业，擅长</a:t>
            </a:r>
            <a:r>
              <a:rPr lang="en-US" altLang="zh-CN" sz="2000" dirty="0">
                <a:solidFill>
                  <a:srgbClr val="445437"/>
                </a:solidFill>
                <a:latin typeface="Microsoft YaHei" panose="020B0503020204020204" pitchFamily="34" charset="-122"/>
                <a:ea typeface="Microsoft YaHei" panose="020B0503020204020204" pitchFamily="34" charset="-122"/>
                <a:cs typeface="宋体"/>
              </a:rPr>
              <a:t>Python</a:t>
            </a:r>
            <a:r>
              <a:rPr lang="zh-CN" altLang="en-US" sz="2000" dirty="0">
                <a:solidFill>
                  <a:srgbClr val="445437"/>
                </a:solidFill>
                <a:latin typeface="Microsoft YaHei" panose="020B0503020204020204" pitchFamily="34" charset="-122"/>
                <a:ea typeface="Microsoft YaHei" panose="020B0503020204020204" pitchFamily="34" charset="-122"/>
                <a:cs typeface="宋体"/>
              </a:rPr>
              <a:t>代码编写</a:t>
            </a: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endParaRPr lang="en-US" altLang="zh-CN" sz="2000" dirty="0">
              <a:solidFill>
                <a:srgbClr val="445437"/>
              </a:solidFill>
              <a:latin typeface="Microsoft YaHei" panose="020B0503020204020204" pitchFamily="34" charset="-122"/>
              <a:ea typeface="Microsoft YaHei" panose="020B0503020204020204" pitchFamily="34" charset="-122"/>
              <a:cs typeface="宋体"/>
            </a:endParaRPr>
          </a:p>
          <a:p>
            <a:pPr>
              <a:lnSpc>
                <a:spcPct val="100000"/>
              </a:lnSpc>
            </a:pPr>
            <a:r>
              <a:rPr lang="zh-CN" altLang="en-US" sz="2000" dirty="0">
                <a:solidFill>
                  <a:srgbClr val="445437"/>
                </a:solidFill>
                <a:latin typeface="Microsoft YaHei" panose="020B0503020204020204" pitchFamily="34" charset="-122"/>
                <a:ea typeface="Microsoft YaHei" panose="020B0503020204020204" pitchFamily="34" charset="-122"/>
                <a:cs typeface="宋体"/>
              </a:rPr>
              <a:t>有使用深度学习模型进行情感分析任务的经验，负责</a:t>
            </a:r>
            <a:r>
              <a:rPr lang="en-US" altLang="zh-CN" sz="2000" dirty="0">
                <a:solidFill>
                  <a:srgbClr val="445437"/>
                </a:solidFill>
                <a:latin typeface="Microsoft YaHei" panose="020B0503020204020204" pitchFamily="34" charset="-122"/>
                <a:ea typeface="Microsoft YaHei" panose="020B0503020204020204" pitchFamily="34" charset="-122"/>
                <a:cs typeface="宋体"/>
              </a:rPr>
              <a:t>CodeBERT</a:t>
            </a:r>
            <a:r>
              <a:rPr lang="zh-CN" altLang="en-US" sz="2000" dirty="0">
                <a:solidFill>
                  <a:srgbClr val="445437"/>
                </a:solidFill>
                <a:latin typeface="Microsoft YaHei" panose="020B0503020204020204" pitchFamily="34" charset="-122"/>
                <a:ea typeface="Microsoft YaHei" panose="020B0503020204020204" pitchFamily="34" charset="-122"/>
                <a:cs typeface="宋体"/>
              </a:rPr>
              <a:t>模型的构建。</a:t>
            </a:r>
            <a:endParaRPr sz="3200" dirty="0">
              <a:solidFill>
                <a:srgbClr val="445437"/>
              </a:solidFill>
              <a:latin typeface="宋体"/>
              <a:cs typeface="宋体"/>
            </a:endParaRPr>
          </a:p>
        </p:txBody>
      </p:sp>
      <p:grpSp>
        <p:nvGrpSpPr>
          <p:cNvPr id="26" name="组合 25">
            <a:extLst>
              <a:ext uri="{FF2B5EF4-FFF2-40B4-BE49-F238E27FC236}">
                <a16:creationId xmlns:a16="http://schemas.microsoft.com/office/drawing/2014/main" id="{5C6B08BF-E513-493C-8815-8DACDB91DE7B}"/>
              </a:ext>
            </a:extLst>
          </p:cNvPr>
          <p:cNvGrpSpPr/>
          <p:nvPr/>
        </p:nvGrpSpPr>
        <p:grpSpPr>
          <a:xfrm>
            <a:off x="-6041323" y="1210450"/>
            <a:ext cx="5505826" cy="1135842"/>
            <a:chOff x="1812917" y="1210450"/>
            <a:chExt cx="5505826" cy="1135842"/>
          </a:xfrm>
        </p:grpSpPr>
        <p:pic>
          <p:nvPicPr>
            <p:cNvPr id="27" name="object 3">
              <a:extLst>
                <a:ext uri="{FF2B5EF4-FFF2-40B4-BE49-F238E27FC236}">
                  <a16:creationId xmlns:a16="http://schemas.microsoft.com/office/drawing/2014/main" id="{8345DABE-F830-4CE8-8085-504BF4F8106C}"/>
                </a:ext>
              </a:extLst>
            </p:cNvPr>
            <p:cNvPicPr/>
            <p:nvPr/>
          </p:nvPicPr>
          <p:blipFill>
            <a:blip r:embed="rId3" cstate="print"/>
            <a:stretch>
              <a:fillRect/>
            </a:stretch>
          </p:blipFill>
          <p:spPr>
            <a:xfrm>
              <a:off x="1812917" y="1279354"/>
              <a:ext cx="5505826" cy="1066938"/>
            </a:xfrm>
            <a:prstGeom prst="rect">
              <a:avLst/>
            </a:prstGeom>
          </p:spPr>
        </p:pic>
        <p:sp>
          <p:nvSpPr>
            <p:cNvPr id="28" name="object 6">
              <a:extLst>
                <a:ext uri="{FF2B5EF4-FFF2-40B4-BE49-F238E27FC236}">
                  <a16:creationId xmlns:a16="http://schemas.microsoft.com/office/drawing/2014/main" id="{5EE1B065-C85E-4AE8-86B3-B59BD738A57D}"/>
                </a:ext>
              </a:extLst>
            </p:cNvPr>
            <p:cNvSpPr txBox="1"/>
            <p:nvPr/>
          </p:nvSpPr>
          <p:spPr>
            <a:xfrm>
              <a:off x="3118483"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29" name="组合 28">
            <a:extLst>
              <a:ext uri="{FF2B5EF4-FFF2-40B4-BE49-F238E27FC236}">
                <a16:creationId xmlns:a16="http://schemas.microsoft.com/office/drawing/2014/main" id="{019B3BD5-C597-4844-A412-FD0BC33B3E5F}"/>
              </a:ext>
            </a:extLst>
          </p:cNvPr>
          <p:cNvGrpSpPr/>
          <p:nvPr/>
        </p:nvGrpSpPr>
        <p:grpSpPr>
          <a:xfrm>
            <a:off x="-5948345" y="3740883"/>
            <a:ext cx="5412848" cy="1162535"/>
            <a:chOff x="1905895" y="3740883"/>
            <a:chExt cx="5412848" cy="1162535"/>
          </a:xfrm>
        </p:grpSpPr>
        <p:pic>
          <p:nvPicPr>
            <p:cNvPr id="30" name="object 3">
              <a:extLst>
                <a:ext uri="{FF2B5EF4-FFF2-40B4-BE49-F238E27FC236}">
                  <a16:creationId xmlns:a16="http://schemas.microsoft.com/office/drawing/2014/main" id="{F7E1C088-E2A3-403B-B006-79DC96217F99}"/>
                </a:ext>
              </a:extLst>
            </p:cNvPr>
            <p:cNvPicPr/>
            <p:nvPr/>
          </p:nvPicPr>
          <p:blipFill>
            <a:blip r:embed="rId3" cstate="print"/>
            <a:stretch>
              <a:fillRect/>
            </a:stretch>
          </p:blipFill>
          <p:spPr>
            <a:xfrm>
              <a:off x="1905895" y="3740883"/>
              <a:ext cx="5412848" cy="1162535"/>
            </a:xfrm>
            <a:prstGeom prst="rect">
              <a:avLst/>
            </a:prstGeom>
          </p:spPr>
        </p:pic>
        <p:sp>
          <p:nvSpPr>
            <p:cNvPr id="31" name="object 6">
              <a:extLst>
                <a:ext uri="{FF2B5EF4-FFF2-40B4-BE49-F238E27FC236}">
                  <a16:creationId xmlns:a16="http://schemas.microsoft.com/office/drawing/2014/main" id="{1641F771-19F3-455E-8C16-804C72715C44}"/>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32" name="图片 31">
            <a:extLst>
              <a:ext uri="{FF2B5EF4-FFF2-40B4-BE49-F238E27FC236}">
                <a16:creationId xmlns:a16="http://schemas.microsoft.com/office/drawing/2014/main" id="{7DDB81EE-3304-4CB3-879C-3049E51BC2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167" y="3556952"/>
            <a:ext cx="1372943" cy="1402429"/>
          </a:xfrm>
          <a:prstGeom prst="ellipse">
            <a:avLst/>
          </a:prstGeom>
          <a:ln>
            <a:noFill/>
          </a:ln>
          <a:effectLst/>
        </p:spPr>
      </p:pic>
      <p:pic>
        <p:nvPicPr>
          <p:cNvPr id="33" name="图片 32">
            <a:extLst>
              <a:ext uri="{FF2B5EF4-FFF2-40B4-BE49-F238E27FC236}">
                <a16:creationId xmlns:a16="http://schemas.microsoft.com/office/drawing/2014/main" id="{7E289EC3-A5D3-4647-8D8C-AEAA7CC4FC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167"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4" name="组合 33">
            <a:extLst>
              <a:ext uri="{FF2B5EF4-FFF2-40B4-BE49-F238E27FC236}">
                <a16:creationId xmlns:a16="http://schemas.microsoft.com/office/drawing/2014/main" id="{1E300F20-2E6F-4775-B57B-CCBDEC50802A}"/>
              </a:ext>
            </a:extLst>
          </p:cNvPr>
          <p:cNvGrpSpPr/>
          <p:nvPr/>
        </p:nvGrpSpPr>
        <p:grpSpPr>
          <a:xfrm>
            <a:off x="12820877" y="2508414"/>
            <a:ext cx="5327496" cy="1083958"/>
            <a:chOff x="4581625" y="2508414"/>
            <a:chExt cx="5327496" cy="1083958"/>
          </a:xfrm>
        </p:grpSpPr>
        <p:pic>
          <p:nvPicPr>
            <p:cNvPr id="35" name="object 2">
              <a:extLst>
                <a:ext uri="{FF2B5EF4-FFF2-40B4-BE49-F238E27FC236}">
                  <a16:creationId xmlns:a16="http://schemas.microsoft.com/office/drawing/2014/main" id="{3DA45FFA-CCE6-4098-892B-4D4823DA7AB4}"/>
                </a:ext>
              </a:extLst>
            </p:cNvPr>
            <p:cNvPicPr/>
            <p:nvPr/>
          </p:nvPicPr>
          <p:blipFill>
            <a:blip r:embed="rId6" cstate="print"/>
            <a:stretch>
              <a:fillRect/>
            </a:stretch>
          </p:blipFill>
          <p:spPr>
            <a:xfrm>
              <a:off x="4581625" y="2508414"/>
              <a:ext cx="5327496" cy="1083958"/>
            </a:xfrm>
            <a:prstGeom prst="rect">
              <a:avLst/>
            </a:prstGeom>
          </p:spPr>
        </p:pic>
        <p:sp>
          <p:nvSpPr>
            <p:cNvPr id="36" name="object 5">
              <a:extLst>
                <a:ext uri="{FF2B5EF4-FFF2-40B4-BE49-F238E27FC236}">
                  <a16:creationId xmlns:a16="http://schemas.microsoft.com/office/drawing/2014/main" id="{6AAB9BB5-0A9A-48D4-B200-875F5F57BE49}"/>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pic>
        <p:nvPicPr>
          <p:cNvPr id="37" name="图片 36">
            <a:extLst>
              <a:ext uri="{FF2B5EF4-FFF2-40B4-BE49-F238E27FC236}">
                <a16:creationId xmlns:a16="http://schemas.microsoft.com/office/drawing/2014/main" id="{FF862435-5BE4-44F7-95A1-A9C8468D8D6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3"/>
          <a:stretch/>
        </p:blipFill>
        <p:spPr>
          <a:xfrm>
            <a:off x="17123515"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38" name="组合 37">
            <a:extLst>
              <a:ext uri="{FF2B5EF4-FFF2-40B4-BE49-F238E27FC236}">
                <a16:creationId xmlns:a16="http://schemas.microsoft.com/office/drawing/2014/main" id="{808D73A5-DE12-4626-AECD-721DFA9E1A5C}"/>
              </a:ext>
            </a:extLst>
          </p:cNvPr>
          <p:cNvGrpSpPr/>
          <p:nvPr/>
        </p:nvGrpSpPr>
        <p:grpSpPr>
          <a:xfrm>
            <a:off x="12695272" y="5080100"/>
            <a:ext cx="5499474" cy="1029772"/>
            <a:chOff x="4456020" y="5080100"/>
            <a:chExt cx="5499474" cy="1029772"/>
          </a:xfrm>
        </p:grpSpPr>
        <p:pic>
          <p:nvPicPr>
            <p:cNvPr id="39" name="object 2">
              <a:extLst>
                <a:ext uri="{FF2B5EF4-FFF2-40B4-BE49-F238E27FC236}">
                  <a16:creationId xmlns:a16="http://schemas.microsoft.com/office/drawing/2014/main" id="{93302362-1488-4AED-B03B-975BE870B821}"/>
                </a:ext>
              </a:extLst>
            </p:cNvPr>
            <p:cNvPicPr/>
            <p:nvPr/>
          </p:nvPicPr>
          <p:blipFill>
            <a:blip r:embed="rId6" cstate="print"/>
            <a:stretch>
              <a:fillRect/>
            </a:stretch>
          </p:blipFill>
          <p:spPr>
            <a:xfrm>
              <a:off x="4456020" y="5080100"/>
              <a:ext cx="5499474" cy="1029772"/>
            </a:xfrm>
            <a:prstGeom prst="rect">
              <a:avLst/>
            </a:prstGeom>
          </p:spPr>
        </p:pic>
        <p:sp>
          <p:nvSpPr>
            <p:cNvPr id="40" name="object 5">
              <a:extLst>
                <a:ext uri="{FF2B5EF4-FFF2-40B4-BE49-F238E27FC236}">
                  <a16:creationId xmlns:a16="http://schemas.microsoft.com/office/drawing/2014/main" id="{E96C52AC-1C00-422B-BB20-82D54E99262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41" name="图片 40">
            <a:extLst>
              <a:ext uri="{FF2B5EF4-FFF2-40B4-BE49-F238E27FC236}">
                <a16:creationId xmlns:a16="http://schemas.microsoft.com/office/drawing/2014/main" id="{0FA4F84E-24FE-4DC0-BDD8-47ACF5649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30640" y="4917511"/>
            <a:ext cx="1342803" cy="1342803"/>
          </a:xfrm>
          <a:prstGeom prst="rect">
            <a:avLst/>
          </a:prstGeom>
          <a:ln>
            <a:noFill/>
          </a:ln>
        </p:spPr>
      </p:pic>
      <p:pic>
        <p:nvPicPr>
          <p:cNvPr id="25" name="图片 24">
            <a:extLst>
              <a:ext uri="{FF2B5EF4-FFF2-40B4-BE49-F238E27FC236}">
                <a16:creationId xmlns:a16="http://schemas.microsoft.com/office/drawing/2014/main" id="{AD205310-E0F6-4E50-944E-196AE62708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2360" y="2104526"/>
            <a:ext cx="2056912" cy="197857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971144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数据集处理</a:t>
            </a: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Dataset Process</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D7B1F8D-05D8-4AE9-81DE-871C24E75F08}"/>
              </a:ext>
            </a:extLst>
          </p:cNvPr>
          <p:cNvSpPr>
            <a:spLocks noGrp="1"/>
          </p:cNvSpPr>
          <p:nvPr>
            <p:ph type="body" sz="quarter" idx="11"/>
          </p:nvPr>
        </p:nvSpPr>
        <p:spPr/>
        <p:txBody>
          <a:bodyPr/>
          <a:lstStyle/>
          <a:p>
            <a:r>
              <a:rPr lang="zh-CN" altLang="en-US" dirty="0">
                <a:ea typeface="+mn-ea"/>
                <a:cs typeface="+mn-ea"/>
              </a:rPr>
              <a:t>数据集处理</a:t>
            </a:r>
            <a:endParaRPr lang="en-US" altLang="zh-CN" dirty="0">
              <a:ea typeface="+mn-ea"/>
              <a:cs typeface="+mn-ea"/>
            </a:endParaRPr>
          </a:p>
        </p:txBody>
      </p:sp>
      <p:grpSp>
        <p:nvGrpSpPr>
          <p:cNvPr id="121" name="组合 120">
            <a:extLst>
              <a:ext uri="{FF2B5EF4-FFF2-40B4-BE49-F238E27FC236}">
                <a16:creationId xmlns:a16="http://schemas.microsoft.com/office/drawing/2014/main" id="{EA946E39-A5EC-475F-A10F-51941BFE388F}"/>
              </a:ext>
            </a:extLst>
          </p:cNvPr>
          <p:cNvGrpSpPr/>
          <p:nvPr/>
        </p:nvGrpSpPr>
        <p:grpSpPr>
          <a:xfrm>
            <a:off x="658590" y="5105036"/>
            <a:ext cx="4489470" cy="576042"/>
            <a:chOff x="658590" y="5105036"/>
            <a:chExt cx="4489470" cy="576042"/>
          </a:xfrm>
        </p:grpSpPr>
        <p:cxnSp>
          <p:nvCxnSpPr>
            <p:cNvPr id="122" name="直接连接符 121">
              <a:extLst>
                <a:ext uri="{FF2B5EF4-FFF2-40B4-BE49-F238E27FC236}">
                  <a16:creationId xmlns:a16="http://schemas.microsoft.com/office/drawing/2014/main" id="{0DB0ED3F-A470-43DF-AE6A-6328E56AE4CD}"/>
                </a:ext>
              </a:extLst>
            </p:cNvPr>
            <p:cNvCxnSpPr>
              <a:cxnSpLocks/>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A516F99-8631-45A5-A07A-7773EAB53E49}"/>
                </a:ext>
              </a:extLst>
            </p:cNvPr>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24" name="直接连接符 123">
              <a:extLst>
                <a:ext uri="{FF2B5EF4-FFF2-40B4-BE49-F238E27FC236}">
                  <a16:creationId xmlns:a16="http://schemas.microsoft.com/office/drawing/2014/main" id="{4FC70076-6596-4E4F-949D-C88C72B7A820}"/>
                </a:ext>
              </a:extLst>
            </p:cNvPr>
            <p:cNvCxnSpPr>
              <a:cxnSpLocks/>
            </p:cNvCxnSpPr>
            <p:nvPr/>
          </p:nvCxnSpPr>
          <p:spPr>
            <a:xfrm flipH="1">
              <a:off x="5148059" y="5105036"/>
              <a:ext cx="1" cy="5400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FC8E1077-0EBC-4E9D-A52E-1D0736FE055B}"/>
              </a:ext>
            </a:extLst>
          </p:cNvPr>
          <p:cNvGrpSpPr/>
          <p:nvPr/>
        </p:nvGrpSpPr>
        <p:grpSpPr>
          <a:xfrm>
            <a:off x="658590" y="1557275"/>
            <a:ext cx="4489468" cy="561055"/>
            <a:chOff x="658590" y="1557275"/>
            <a:chExt cx="4489468" cy="561055"/>
          </a:xfrm>
        </p:grpSpPr>
        <p:cxnSp>
          <p:nvCxnSpPr>
            <p:cNvPr id="133" name="直接连接符 132">
              <a:extLst>
                <a:ext uri="{FF2B5EF4-FFF2-40B4-BE49-F238E27FC236}">
                  <a16:creationId xmlns:a16="http://schemas.microsoft.com/office/drawing/2014/main" id="{245080F9-984C-4F64-9EC2-F308052F6414}"/>
                </a:ext>
              </a:extLst>
            </p:cNvPr>
            <p:cNvCxnSpPr>
              <a:cxnSpLocks/>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0E961E64-C1C4-48D0-B4A4-FD9D0A2B9DCF}"/>
                </a:ext>
              </a:extLst>
            </p:cNvPr>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5" name="直接连接符 134">
              <a:extLst>
                <a:ext uri="{FF2B5EF4-FFF2-40B4-BE49-F238E27FC236}">
                  <a16:creationId xmlns:a16="http://schemas.microsoft.com/office/drawing/2014/main" id="{661EC452-1F11-4392-9B49-722235DB2519}"/>
                </a:ext>
              </a:extLst>
            </p:cNvPr>
            <p:cNvCxnSpPr>
              <a:cxnSpLocks/>
              <a:stCxn id="140" idx="4"/>
            </p:cNvCxnSpPr>
            <p:nvPr/>
          </p:nvCxnSpPr>
          <p:spPr>
            <a:xfrm flipV="1">
              <a:off x="5148058" y="1585598"/>
              <a:ext cx="0" cy="5327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7BDEF7AF-01D1-44D2-9FE7-48BBF91A834B}"/>
              </a:ext>
            </a:extLst>
          </p:cNvPr>
          <p:cNvGrpSpPr/>
          <p:nvPr/>
        </p:nvGrpSpPr>
        <p:grpSpPr>
          <a:xfrm>
            <a:off x="7659358" y="3802953"/>
            <a:ext cx="3859542" cy="72000"/>
            <a:chOff x="7659358" y="3860735"/>
            <a:chExt cx="3859542" cy="72000"/>
          </a:xfrm>
        </p:grpSpPr>
        <p:cxnSp>
          <p:nvCxnSpPr>
            <p:cNvPr id="126" name="直接连接符 125">
              <a:extLst>
                <a:ext uri="{FF2B5EF4-FFF2-40B4-BE49-F238E27FC236}">
                  <a16:creationId xmlns:a16="http://schemas.microsoft.com/office/drawing/2014/main" id="{660AD988-41A6-4FCB-8EFC-85F83CA87107}"/>
                </a:ext>
              </a:extLst>
            </p:cNvPr>
            <p:cNvCxnSpPr>
              <a:cxnSpLocks/>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A61F1CCE-5D1B-4F90-8FFA-2382E6DCF230}"/>
                </a:ext>
              </a:extLst>
            </p:cNvPr>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sp>
        <p:nvSpPr>
          <p:cNvPr id="128" name="椭圆 127">
            <a:extLst>
              <a:ext uri="{FF2B5EF4-FFF2-40B4-BE49-F238E27FC236}">
                <a16:creationId xmlns:a16="http://schemas.microsoft.com/office/drawing/2014/main" id="{E30BF929-9A8C-4D03-B501-3C67A147B717}"/>
              </a:ext>
            </a:extLst>
          </p:cNvPr>
          <p:cNvSpPr/>
          <p:nvPr/>
        </p:nvSpPr>
        <p:spPr>
          <a:xfrm flipH="1">
            <a:off x="7866207" y="378260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29" name="文本框 128">
            <a:extLst>
              <a:ext uri="{FF2B5EF4-FFF2-40B4-BE49-F238E27FC236}">
                <a16:creationId xmlns:a16="http://schemas.microsoft.com/office/drawing/2014/main" id="{3F5EC3D7-BD59-4F16-B635-071BD842982D}"/>
              </a:ext>
            </a:extLst>
          </p:cNvPr>
          <p:cNvSpPr txBox="1"/>
          <p:nvPr/>
        </p:nvSpPr>
        <p:spPr>
          <a:xfrm>
            <a:off x="9088945" y="2207534"/>
            <a:ext cx="242995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cs typeface="+mn-ea"/>
              </a:rPr>
              <a:t>G</a:t>
            </a:r>
            <a:r>
              <a:rPr kumimoji="0" lang="en-US" altLang="zh-CN" sz="2000" b="1" i="0" u="none" strike="noStrike" kern="1200" cap="none" spc="0" normalizeH="0" baseline="0" noProof="0" dirty="0">
                <a:ln>
                  <a:noFill/>
                </a:ln>
                <a:solidFill>
                  <a:schemeClr val="accent1"/>
                </a:solidFill>
                <a:effectLst/>
                <a:uLnTx/>
                <a:uFillTx/>
                <a:latin typeface="Arial"/>
                <a:cs typeface="+mn-ea"/>
              </a:rPr>
              <a:t>it</a:t>
            </a:r>
            <a:r>
              <a:rPr kumimoji="0" lang="zh-CN" altLang="en-US" sz="2000" b="1" i="0" u="none" strike="noStrike" kern="1200" cap="none" spc="0" normalizeH="0" baseline="0" noProof="0" dirty="0">
                <a:ln>
                  <a:noFill/>
                </a:ln>
                <a:solidFill>
                  <a:schemeClr val="accent1"/>
                </a:solidFill>
                <a:effectLst/>
                <a:uLnTx/>
                <a:uFillTx/>
                <a:latin typeface="Arial"/>
                <a:cs typeface="+mn-ea"/>
              </a:rPr>
              <a:t>管理工具基本介绍</a:t>
            </a:r>
          </a:p>
        </p:txBody>
      </p:sp>
      <p:sp>
        <p:nvSpPr>
          <p:cNvPr id="130" name="文本框 129">
            <a:extLst>
              <a:ext uri="{FF2B5EF4-FFF2-40B4-BE49-F238E27FC236}">
                <a16:creationId xmlns:a16="http://schemas.microsoft.com/office/drawing/2014/main" id="{006F5915-21BD-46EC-8609-A7865F786451}"/>
              </a:ext>
            </a:extLst>
          </p:cNvPr>
          <p:cNvSpPr txBox="1"/>
          <p:nvPr/>
        </p:nvSpPr>
        <p:spPr>
          <a:xfrm>
            <a:off x="8337174" y="2607644"/>
            <a:ext cx="3181726" cy="646331"/>
          </a:xfrm>
          <a:prstGeom prst="rect">
            <a:avLst/>
          </a:prstGeom>
          <a:noFill/>
        </p:spPr>
        <p:txBody>
          <a:bodyPr wrap="square" lIns="0" rIns="0" rtlCol="0">
            <a:spAutoFit/>
          </a:bodyPr>
          <a:lstStyle/>
          <a:p>
            <a:pPr algn="r"/>
            <a:r>
              <a:rPr lang="zh-CN" altLang="en-US" dirty="0"/>
              <a:t>代码修改信息</a:t>
            </a:r>
            <a:r>
              <a:rPr lang="zh-CN" altLang="en-US" dirty="0">
                <a:ea typeface="+mn-ea"/>
                <a:cs typeface="+mn-ea"/>
              </a:rPr>
              <a:t>存储于</a:t>
            </a:r>
            <a:r>
              <a:rPr lang="en-US" altLang="zh-CN" dirty="0"/>
              <a:t>git</a:t>
            </a:r>
            <a:r>
              <a:rPr lang="zh-CN" altLang="en-US" dirty="0"/>
              <a:t>仓库内</a:t>
            </a:r>
            <a:endParaRPr lang="en-US" altLang="zh-CN" dirty="0"/>
          </a:p>
          <a:p>
            <a:pPr algn="r"/>
            <a:r>
              <a:rPr lang="zh-CN" altLang="en-US" dirty="0"/>
              <a:t>包括代码更新记录和更新文档</a:t>
            </a:r>
            <a:endParaRPr lang="zh-CN" altLang="en-US" dirty="0">
              <a:ea typeface="+mn-ea"/>
              <a:cs typeface="+mn-ea"/>
            </a:endParaRPr>
          </a:p>
        </p:txBody>
      </p:sp>
      <p:sp>
        <p:nvSpPr>
          <p:cNvPr id="131" name="椭圆 130">
            <a:extLst>
              <a:ext uri="{FF2B5EF4-FFF2-40B4-BE49-F238E27FC236}">
                <a16:creationId xmlns:a16="http://schemas.microsoft.com/office/drawing/2014/main" id="{FEA1F1DF-610F-4275-97E9-BE584CEC6074}"/>
              </a:ext>
            </a:extLst>
          </p:cNvPr>
          <p:cNvSpPr/>
          <p:nvPr/>
        </p:nvSpPr>
        <p:spPr>
          <a:xfrm>
            <a:off x="5090303" y="5127247"/>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36" name="文本框 135">
            <a:extLst>
              <a:ext uri="{FF2B5EF4-FFF2-40B4-BE49-F238E27FC236}">
                <a16:creationId xmlns:a16="http://schemas.microsoft.com/office/drawing/2014/main" id="{CD11BDDC-4F22-4500-AE9B-B6B2AD2B7579}"/>
              </a:ext>
            </a:extLst>
          </p:cNvPr>
          <p:cNvSpPr txBox="1"/>
          <p:nvPr/>
        </p:nvSpPr>
        <p:spPr>
          <a:xfrm>
            <a:off x="666689" y="4024422"/>
            <a:ext cx="2350174" cy="400110"/>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accent1"/>
                </a:solidFill>
              </a:rPr>
              <a:t>数据集代码来源</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137" name="文本框 136">
            <a:extLst>
              <a:ext uri="{FF2B5EF4-FFF2-40B4-BE49-F238E27FC236}">
                <a16:creationId xmlns:a16="http://schemas.microsoft.com/office/drawing/2014/main" id="{781659A1-6B94-4377-8CF5-40FB119FB0EC}"/>
              </a:ext>
            </a:extLst>
          </p:cNvPr>
          <p:cNvSpPr txBox="1"/>
          <p:nvPr/>
        </p:nvSpPr>
        <p:spPr>
          <a:xfrm>
            <a:off x="666689" y="4424532"/>
            <a:ext cx="3181726" cy="646331"/>
          </a:xfrm>
          <a:prstGeom prst="rect">
            <a:avLst/>
          </a:prstGeom>
          <a:noFill/>
        </p:spPr>
        <p:txBody>
          <a:bodyPr wrap="square" lIns="0" rIns="0" rtlCol="0">
            <a:spAutoFit/>
          </a:bodyPr>
          <a:lstStyle/>
          <a:p>
            <a:r>
              <a:rPr lang="zh-CN" altLang="en-US" dirty="0">
                <a:ea typeface="+mn-ea"/>
                <a:cs typeface="+mn-ea"/>
              </a:rPr>
              <a:t>我们的数据集来自</a:t>
            </a:r>
            <a:endParaRPr lang="en-US" altLang="zh-CN" dirty="0">
              <a:ea typeface="+mn-ea"/>
              <a:cs typeface="+mn-ea"/>
            </a:endParaRPr>
          </a:p>
          <a:p>
            <a:r>
              <a:rPr lang="en-US" altLang="zh-CN" dirty="0">
                <a:ea typeface="+mn-ea"/>
                <a:cs typeface="+mn-ea"/>
              </a:rPr>
              <a:t>6</a:t>
            </a:r>
            <a:r>
              <a:rPr lang="zh-CN" altLang="en-US" dirty="0">
                <a:ea typeface="+mn-ea"/>
                <a:cs typeface="+mn-ea"/>
              </a:rPr>
              <a:t>个著名</a:t>
            </a:r>
            <a:r>
              <a:rPr lang="en-US" altLang="zh-CN" dirty="0">
                <a:ea typeface="+mn-ea"/>
                <a:cs typeface="+mn-ea"/>
              </a:rPr>
              <a:t>java</a:t>
            </a:r>
            <a:r>
              <a:rPr lang="zh-CN" altLang="en-US" dirty="0">
                <a:ea typeface="+mn-ea"/>
                <a:cs typeface="+mn-ea"/>
              </a:rPr>
              <a:t>开源仓库</a:t>
            </a:r>
            <a:endParaRPr lang="en-US" altLang="zh-CN" dirty="0">
              <a:ea typeface="+mn-ea"/>
              <a:cs typeface="+mn-ea"/>
            </a:endParaRPr>
          </a:p>
        </p:txBody>
      </p:sp>
      <p:sp>
        <p:nvSpPr>
          <p:cNvPr id="138" name="文本框 137">
            <a:extLst>
              <a:ext uri="{FF2B5EF4-FFF2-40B4-BE49-F238E27FC236}">
                <a16:creationId xmlns:a16="http://schemas.microsoft.com/office/drawing/2014/main" id="{DD2106F8-9CBC-406B-BC55-7DAB9168A2BD}"/>
              </a:ext>
            </a:extLst>
          </p:cNvPr>
          <p:cNvSpPr txBox="1"/>
          <p:nvPr/>
        </p:nvSpPr>
        <p:spPr>
          <a:xfrm>
            <a:off x="666689" y="1702320"/>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
        <p:nvSpPr>
          <p:cNvPr id="139" name="文本框 138">
            <a:extLst>
              <a:ext uri="{FF2B5EF4-FFF2-40B4-BE49-F238E27FC236}">
                <a16:creationId xmlns:a16="http://schemas.microsoft.com/office/drawing/2014/main" id="{B89F2E53-A9D3-4132-B80F-8DC7E97B63C9}"/>
              </a:ext>
            </a:extLst>
          </p:cNvPr>
          <p:cNvSpPr txBox="1"/>
          <p:nvPr/>
        </p:nvSpPr>
        <p:spPr>
          <a:xfrm>
            <a:off x="666689" y="2102430"/>
            <a:ext cx="3181726" cy="777457"/>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n-ea"/>
                <a:cs typeface="+mn-ea"/>
              </a:rPr>
              <a:t>Bugzilla</a:t>
            </a:r>
            <a:r>
              <a:rPr kumimoji="0" lang="zh-CN" altLang="en-US" sz="1800" b="0" i="0" u="none" strike="noStrike" kern="1200" cap="none" spc="0" normalizeH="0" baseline="0" noProof="0" dirty="0">
                <a:ln>
                  <a:noFill/>
                </a:ln>
                <a:solidFill>
                  <a:prstClr val="black"/>
                </a:solidFill>
                <a:effectLst/>
                <a:uLnTx/>
                <a:uFillTx/>
                <a:latin typeface="+mn-ea"/>
                <a:cs typeface="+mn-ea"/>
              </a:rPr>
              <a:t>是一个</a:t>
            </a:r>
            <a:r>
              <a:rPr kumimoji="0" lang="en-US" altLang="zh-CN" sz="1800" b="0" i="0" u="none" strike="noStrike" kern="1200" cap="none" spc="0" normalizeH="0" baseline="0" noProof="0" dirty="0">
                <a:ln>
                  <a:noFill/>
                </a:ln>
                <a:solidFill>
                  <a:prstClr val="black"/>
                </a:solidFill>
                <a:effectLst/>
                <a:uLnTx/>
                <a:uFillTx/>
                <a:latin typeface="+mn-ea"/>
                <a:cs typeface="+mn-ea"/>
              </a:rPr>
              <a:t>bug</a:t>
            </a:r>
            <a:r>
              <a:rPr kumimoji="0" lang="zh-CN" altLang="en-US" sz="1800" b="0" i="0" u="none" strike="noStrike" kern="1200" cap="none" spc="0" normalizeH="0" baseline="0" noProof="0" dirty="0">
                <a:ln>
                  <a:noFill/>
                </a:ln>
                <a:solidFill>
                  <a:prstClr val="black"/>
                </a:solidFill>
                <a:effectLst/>
                <a:uLnTx/>
                <a:uFillTx/>
                <a:latin typeface="+mn-ea"/>
                <a:cs typeface="+mn-ea"/>
              </a:rPr>
              <a:t>跟踪系统</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a:lnSpc>
                <a:spcPct val="130000"/>
              </a:lnSpc>
              <a:defRPr/>
            </a:pPr>
            <a:r>
              <a:rPr kumimoji="0" lang="zh-CN" altLang="en-US" sz="1800" b="0" i="0" u="none" strike="noStrike" kern="1200" cap="none" spc="0" normalizeH="0" baseline="0" noProof="0" dirty="0">
                <a:ln>
                  <a:noFill/>
                </a:ln>
                <a:solidFill>
                  <a:prstClr val="black"/>
                </a:solidFill>
                <a:effectLst/>
                <a:uLnTx/>
                <a:uFillTx/>
                <a:latin typeface="+mn-ea"/>
                <a:cs typeface="+mn-ea"/>
              </a:rPr>
              <a:t>这是我们的错误报告来源</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140" name="椭圆 139">
            <a:extLst>
              <a:ext uri="{FF2B5EF4-FFF2-40B4-BE49-F238E27FC236}">
                <a16:creationId xmlns:a16="http://schemas.microsoft.com/office/drawing/2014/main" id="{77D71D26-5C24-4D90-9270-AE6CC7A07C0B}"/>
              </a:ext>
            </a:extLst>
          </p:cNvPr>
          <p:cNvSpPr/>
          <p:nvPr/>
        </p:nvSpPr>
        <p:spPr>
          <a:xfrm>
            <a:off x="5090303" y="2002821"/>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9A968AC-1FB8-4D23-885D-752B986EC7C3}"/>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932A170A-41D5-4A40-AF6B-1A6479159082}"/>
              </a:ext>
            </a:extLst>
          </p:cNvPr>
          <p:cNvSpPr>
            <a:spLocks noGrp="1"/>
          </p:cNvSpPr>
          <p:nvPr>
            <p:ph type="sldNum" sz="quarter" idx="14"/>
          </p:nvPr>
        </p:nvSpPr>
        <p:spPr/>
        <p:txBody>
          <a:bodyPr/>
          <a:lstStyle/>
          <a:p>
            <a:fld id="{C79ECAFE-A460-4E13-ABCB-32CAE6136244}" type="slidenum">
              <a:rPr lang="zh-CN" altLang="en-US" smtClean="0"/>
              <a:pPr/>
              <a:t>13</a:t>
            </a:fld>
            <a:endParaRPr lang="zh-CN" altLang="en-US" dirty="0"/>
          </a:p>
        </p:txBody>
      </p:sp>
      <p:sp>
        <p:nvSpPr>
          <p:cNvPr id="6" name="文本框 5">
            <a:extLst>
              <a:ext uri="{FF2B5EF4-FFF2-40B4-BE49-F238E27FC236}">
                <a16:creationId xmlns:a16="http://schemas.microsoft.com/office/drawing/2014/main" id="{B70992AF-0870-43EC-BCAE-4CA8FA7505F5}"/>
              </a:ext>
            </a:extLst>
          </p:cNvPr>
          <p:cNvSpPr txBox="1"/>
          <p:nvPr/>
        </p:nvSpPr>
        <p:spPr>
          <a:xfrm>
            <a:off x="4846300" y="3288517"/>
            <a:ext cx="2492990" cy="646331"/>
          </a:xfrm>
          <a:prstGeom prst="rect">
            <a:avLst/>
          </a:prstGeom>
          <a:noFill/>
        </p:spPr>
        <p:txBody>
          <a:bodyPr wrap="none" rtlCol="0">
            <a:spAutoFit/>
          </a:bodyPr>
          <a:lstStyle/>
          <a:p>
            <a:r>
              <a:rPr lang="zh-CN" altLang="en-US" sz="3600" b="1" dirty="0">
                <a:solidFill>
                  <a:srgbClr val="445437"/>
                </a:solidFill>
              </a:rPr>
              <a:t>数据集处理</a:t>
            </a:r>
          </a:p>
        </p:txBody>
      </p:sp>
      <p:grpSp>
        <p:nvGrpSpPr>
          <p:cNvPr id="37" name="组合 36">
            <a:extLst>
              <a:ext uri="{FF2B5EF4-FFF2-40B4-BE49-F238E27FC236}">
                <a16:creationId xmlns:a16="http://schemas.microsoft.com/office/drawing/2014/main" id="{15427E02-32EE-436E-A532-9391AE9480D0}"/>
              </a:ext>
            </a:extLst>
          </p:cNvPr>
          <p:cNvGrpSpPr/>
          <p:nvPr/>
        </p:nvGrpSpPr>
        <p:grpSpPr>
          <a:xfrm>
            <a:off x="4252744" y="1792854"/>
            <a:ext cx="3686512" cy="3678692"/>
            <a:chOff x="1620902" y="1879981"/>
            <a:chExt cx="4317159" cy="4308002"/>
          </a:xfrm>
        </p:grpSpPr>
        <p:sp>
          <p:nvSpPr>
            <p:cNvPr id="39" name="任意多边形: 形状 38">
              <a:extLst>
                <a:ext uri="{FF2B5EF4-FFF2-40B4-BE49-F238E27FC236}">
                  <a16:creationId xmlns:a16="http://schemas.microsoft.com/office/drawing/2014/main" id="{1DE5785E-F402-48C3-B30F-61A2AF0ACC74}"/>
                </a:ext>
              </a:extLst>
            </p:cNvPr>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0" name="任意多边形: 形状 39">
              <a:extLst>
                <a:ext uri="{FF2B5EF4-FFF2-40B4-BE49-F238E27FC236}">
                  <a16:creationId xmlns:a16="http://schemas.microsoft.com/office/drawing/2014/main" id="{D1C2FC21-C688-4530-B293-BB2E330ED50C}"/>
                </a:ext>
              </a:extLst>
            </p:cNvPr>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1" name="任意多边形: 形状 40">
              <a:extLst>
                <a:ext uri="{FF2B5EF4-FFF2-40B4-BE49-F238E27FC236}">
                  <a16:creationId xmlns:a16="http://schemas.microsoft.com/office/drawing/2014/main" id="{D50A40DF-9A70-44A2-9F73-D719BEB312E4}"/>
                </a:ext>
              </a:extLst>
            </p:cNvPr>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2" name="任意多边形: 形状 41">
              <a:extLst>
                <a:ext uri="{FF2B5EF4-FFF2-40B4-BE49-F238E27FC236}">
                  <a16:creationId xmlns:a16="http://schemas.microsoft.com/office/drawing/2014/main" id="{A8507331-8E34-4836-9D56-8C92BF07D01A}"/>
                </a:ext>
              </a:extLst>
            </p:cNvPr>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3" name="任意多边形: 形状 42">
              <a:extLst>
                <a:ext uri="{FF2B5EF4-FFF2-40B4-BE49-F238E27FC236}">
                  <a16:creationId xmlns:a16="http://schemas.microsoft.com/office/drawing/2014/main" id="{89B825F1-28DB-469F-9038-714CEAD81FB1}"/>
                </a:ext>
              </a:extLst>
            </p:cNvPr>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44" name="任意多边形: 形状 43">
              <a:extLst>
                <a:ext uri="{FF2B5EF4-FFF2-40B4-BE49-F238E27FC236}">
                  <a16:creationId xmlns:a16="http://schemas.microsoft.com/office/drawing/2014/main" id="{1A5AA28D-56D1-4CC8-812D-988213D54BE2}"/>
                </a:ext>
              </a:extLst>
            </p:cNvPr>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spTree>
    <p:extLst>
      <p:ext uri="{BB962C8B-B14F-4D97-AF65-F5344CB8AC3E}">
        <p14:creationId xmlns:p14="http://schemas.microsoft.com/office/powerpoint/2010/main" val="34018671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FA85A816-FFFE-491C-A887-338405603EB0}"/>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EE1F4C03-1C04-4287-9B4A-2C30D203D681}"/>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7" name="文本框 6">
            <a:extLst>
              <a:ext uri="{FF2B5EF4-FFF2-40B4-BE49-F238E27FC236}">
                <a16:creationId xmlns:a16="http://schemas.microsoft.com/office/drawing/2014/main" id="{50FF1AD9-3928-4EBE-8CB6-41DDBD768242}"/>
              </a:ext>
            </a:extLst>
          </p:cNvPr>
          <p:cNvSpPr txBox="1"/>
          <p:nvPr/>
        </p:nvSpPr>
        <p:spPr>
          <a:xfrm>
            <a:off x="850446" y="1191986"/>
            <a:ext cx="10491107" cy="369332"/>
          </a:xfrm>
          <a:prstGeom prst="rect">
            <a:avLst/>
          </a:prstGeom>
          <a:noFill/>
        </p:spPr>
        <p:txBody>
          <a:bodyPr wrap="square" rtlCol="0">
            <a:spAutoFit/>
          </a:bodyPr>
          <a:lstStyle/>
          <a:p>
            <a:r>
              <a:rPr lang="en-US" altLang="zh-CN"/>
              <a:t>Bugziila</a:t>
            </a:r>
            <a:r>
              <a:rPr lang="zh-CN" altLang="en-US"/>
              <a:t>是一个开源的缺陷跟踪系统，它经常用来帮助用户管理软件开发，建立完善的</a:t>
            </a:r>
            <a:r>
              <a:rPr lang="en-US" altLang="zh-CN"/>
              <a:t>BUG</a:t>
            </a:r>
            <a:r>
              <a:rPr lang="zh-CN" altLang="en-US"/>
              <a:t>跟踪体系。</a:t>
            </a:r>
          </a:p>
        </p:txBody>
      </p:sp>
      <p:pic>
        <p:nvPicPr>
          <p:cNvPr id="9" name="图片 8" descr="文本&#10;&#10;描述已自动生成">
            <a:extLst>
              <a:ext uri="{FF2B5EF4-FFF2-40B4-BE49-F238E27FC236}">
                <a16:creationId xmlns:a16="http://schemas.microsoft.com/office/drawing/2014/main" id="{A2D3FA09-EE81-4750-84E7-08B6C2ABC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08" y="1924722"/>
            <a:ext cx="5041646" cy="2017480"/>
          </a:xfrm>
          <a:prstGeom prst="rect">
            <a:avLst/>
          </a:prstGeom>
        </p:spPr>
      </p:pic>
      <p:pic>
        <p:nvPicPr>
          <p:cNvPr id="11" name="图片 10" descr="文本&#10;&#10;描述已自动生成">
            <a:extLst>
              <a:ext uri="{FF2B5EF4-FFF2-40B4-BE49-F238E27FC236}">
                <a16:creationId xmlns:a16="http://schemas.microsoft.com/office/drawing/2014/main" id="{D75BFF0C-FB4C-4CBF-AD3E-78837FC0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08" y="3942202"/>
            <a:ext cx="5041646" cy="1358970"/>
          </a:xfrm>
          <a:prstGeom prst="rect">
            <a:avLst/>
          </a:prstGeom>
        </p:spPr>
      </p:pic>
      <p:sp>
        <p:nvSpPr>
          <p:cNvPr id="12" name="文本框 11">
            <a:extLst>
              <a:ext uri="{FF2B5EF4-FFF2-40B4-BE49-F238E27FC236}">
                <a16:creationId xmlns:a16="http://schemas.microsoft.com/office/drawing/2014/main" id="{4C0487E7-4799-4E11-A935-C8BE4AC2DE29}"/>
              </a:ext>
            </a:extLst>
          </p:cNvPr>
          <p:cNvSpPr txBox="1"/>
          <p:nvPr/>
        </p:nvSpPr>
        <p:spPr>
          <a:xfrm>
            <a:off x="952308" y="5423926"/>
            <a:ext cx="4885156" cy="369332"/>
          </a:xfrm>
          <a:prstGeom prst="rect">
            <a:avLst/>
          </a:prstGeom>
          <a:noFill/>
        </p:spPr>
        <p:txBody>
          <a:bodyPr wrap="square" rtlCol="0">
            <a:spAutoFit/>
          </a:bodyPr>
          <a:lstStyle/>
          <a:p>
            <a:pPr algn="ctr"/>
            <a:r>
              <a:rPr lang="zh-CN" altLang="en-US"/>
              <a:t>利用</a:t>
            </a:r>
            <a:r>
              <a:rPr lang="en-US" altLang="zh-CN"/>
              <a:t>Bugziila</a:t>
            </a:r>
            <a:r>
              <a:rPr lang="zh-CN" altLang="en-US"/>
              <a:t>系统获取的错误报告</a:t>
            </a:r>
          </a:p>
        </p:txBody>
      </p:sp>
      <p:sp>
        <p:nvSpPr>
          <p:cNvPr id="13" name="文本框 12">
            <a:extLst>
              <a:ext uri="{FF2B5EF4-FFF2-40B4-BE49-F238E27FC236}">
                <a16:creationId xmlns:a16="http://schemas.microsoft.com/office/drawing/2014/main" id="{9F3C9198-D171-45E6-A2C2-052398CE88F2}"/>
              </a:ext>
            </a:extLst>
          </p:cNvPr>
          <p:cNvSpPr txBox="1"/>
          <p:nvPr/>
        </p:nvSpPr>
        <p:spPr>
          <a:xfrm>
            <a:off x="6498772" y="2610296"/>
            <a:ext cx="4457700" cy="646331"/>
          </a:xfrm>
          <a:prstGeom prst="rect">
            <a:avLst/>
          </a:prstGeom>
          <a:noFill/>
        </p:spPr>
        <p:txBody>
          <a:bodyPr wrap="square" rtlCol="0">
            <a:spAutoFit/>
          </a:bodyPr>
          <a:lstStyle/>
          <a:p>
            <a:r>
              <a:rPr lang="zh-CN" altLang="en-US" dirty="0"/>
              <a:t>项目数据集的错误报告</a:t>
            </a:r>
            <a:endParaRPr lang="en-US" altLang="zh-CN" dirty="0"/>
          </a:p>
          <a:p>
            <a:r>
              <a:rPr lang="zh-CN" altLang="en-US" dirty="0"/>
              <a:t>正是基于</a:t>
            </a:r>
            <a:r>
              <a:rPr lang="en-US" altLang="zh-CN" dirty="0" err="1"/>
              <a:t>Bugziila</a:t>
            </a:r>
            <a:r>
              <a:rPr lang="zh-CN" altLang="en-US" dirty="0"/>
              <a:t>系统获取的</a:t>
            </a:r>
          </a:p>
        </p:txBody>
      </p:sp>
      <p:sp>
        <p:nvSpPr>
          <p:cNvPr id="14" name="文本框 13">
            <a:extLst>
              <a:ext uri="{FF2B5EF4-FFF2-40B4-BE49-F238E27FC236}">
                <a16:creationId xmlns:a16="http://schemas.microsoft.com/office/drawing/2014/main" id="{DDBE75E9-0980-400F-9859-0FB422B27178}"/>
              </a:ext>
            </a:extLst>
          </p:cNvPr>
          <p:cNvSpPr txBox="1"/>
          <p:nvPr/>
        </p:nvSpPr>
        <p:spPr>
          <a:xfrm>
            <a:off x="6433458" y="4298521"/>
            <a:ext cx="4806234" cy="646331"/>
          </a:xfrm>
          <a:prstGeom prst="rect">
            <a:avLst/>
          </a:prstGeom>
          <a:noFill/>
        </p:spPr>
        <p:txBody>
          <a:bodyPr wrap="square" rtlCol="0">
            <a:spAutoFit/>
          </a:bodyPr>
          <a:lstStyle/>
          <a:p>
            <a:r>
              <a:rPr lang="zh-CN" altLang="en-US" dirty="0"/>
              <a:t>优点：通过这种方式所获取的数据集便于</a:t>
            </a:r>
            <a:endParaRPr lang="en-US" altLang="zh-CN" dirty="0"/>
          </a:p>
          <a:p>
            <a:r>
              <a:rPr lang="en-US" altLang="zh-CN" dirty="0"/>
              <a:t>           </a:t>
            </a:r>
            <a:r>
              <a:rPr lang="zh-CN" altLang="en-US" dirty="0"/>
              <a:t>将模型与同领域其他项目横向对比</a:t>
            </a:r>
          </a:p>
        </p:txBody>
      </p:sp>
      <p:sp>
        <p:nvSpPr>
          <p:cNvPr id="15" name="文本框 14">
            <a:extLst>
              <a:ext uri="{FF2B5EF4-FFF2-40B4-BE49-F238E27FC236}">
                <a16:creationId xmlns:a16="http://schemas.microsoft.com/office/drawing/2014/main" id="{FC94E68B-5499-4ED8-83D7-A36A15A5908A}"/>
              </a:ext>
            </a:extLst>
          </p:cNvPr>
          <p:cNvSpPr txBox="1"/>
          <p:nvPr/>
        </p:nvSpPr>
        <p:spPr>
          <a:xfrm>
            <a:off x="1156633" y="349432"/>
            <a:ext cx="2350174"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cs typeface="+mn-ea"/>
              </a:rPr>
              <a:t>Bugzilla</a:t>
            </a:r>
            <a:r>
              <a:rPr kumimoji="0" lang="zh-CN" altLang="en-US" sz="2000" b="1" i="0" u="none" strike="noStrike" kern="1200" cap="none" spc="0" normalizeH="0" baseline="0" noProof="0" dirty="0">
                <a:ln>
                  <a:noFill/>
                </a:ln>
                <a:solidFill>
                  <a:schemeClr val="accent1"/>
                </a:solidFill>
                <a:effectLst/>
                <a:uLnTx/>
                <a:uFillTx/>
                <a:latin typeface="Arial"/>
                <a:cs typeface="+mn-ea"/>
              </a:rPr>
              <a:t>基本介绍</a:t>
            </a:r>
          </a:p>
        </p:txBody>
      </p:sp>
    </p:spTree>
    <p:extLst>
      <p:ext uri="{BB962C8B-B14F-4D97-AF65-F5344CB8AC3E}">
        <p14:creationId xmlns:p14="http://schemas.microsoft.com/office/powerpoint/2010/main" val="4234748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B1AB8-6528-47FC-886E-A3B14D50323A}"/>
              </a:ext>
            </a:extLst>
          </p:cNvPr>
          <p:cNvSpPr>
            <a:spLocks noGrp="1"/>
          </p:cNvSpPr>
          <p:nvPr>
            <p:ph type="body" sz="quarter" idx="11"/>
          </p:nvPr>
        </p:nvSpPr>
        <p:spPr>
          <a:xfrm>
            <a:off x="1216933" y="347251"/>
            <a:ext cx="8920029" cy="837217"/>
          </a:xfrm>
        </p:spPr>
        <p:txBody>
          <a:bodyPr/>
          <a:lstStyle/>
          <a:p>
            <a:r>
              <a:rPr lang="en-US" altLang="zh-CN"/>
              <a:t>Git</a:t>
            </a:r>
            <a:r>
              <a:rPr lang="zh-CN" altLang="en-US"/>
              <a:t>管理工具基本介绍</a:t>
            </a:r>
          </a:p>
          <a:p>
            <a:endParaRPr lang="zh-CN" altLang="en-US"/>
          </a:p>
        </p:txBody>
      </p:sp>
      <p:sp>
        <p:nvSpPr>
          <p:cNvPr id="5" name="日期占位符 4">
            <a:extLst>
              <a:ext uri="{FF2B5EF4-FFF2-40B4-BE49-F238E27FC236}">
                <a16:creationId xmlns:a16="http://schemas.microsoft.com/office/drawing/2014/main" id="{8A63B2EB-364D-4243-9C37-B5DC3EEA1E7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D6D5C920-4258-4EF4-8E49-A26DF71AEE48}"/>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pic>
        <p:nvPicPr>
          <p:cNvPr id="8" name="图片 7" descr="文本&#10;&#10;描述已自动生成">
            <a:extLst>
              <a:ext uri="{FF2B5EF4-FFF2-40B4-BE49-F238E27FC236}">
                <a16:creationId xmlns:a16="http://schemas.microsoft.com/office/drawing/2014/main" id="{EB5BADBE-1677-4E2F-B833-568AD88FF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730" y="1367563"/>
            <a:ext cx="5428720" cy="1734866"/>
          </a:xfrm>
          <a:prstGeom prst="rect">
            <a:avLst/>
          </a:prstGeom>
        </p:spPr>
      </p:pic>
      <p:pic>
        <p:nvPicPr>
          <p:cNvPr id="10" name="图片 9" descr="文本&#10;&#10;描述已自动生成">
            <a:extLst>
              <a:ext uri="{FF2B5EF4-FFF2-40B4-BE49-F238E27FC236}">
                <a16:creationId xmlns:a16="http://schemas.microsoft.com/office/drawing/2014/main" id="{66AA5CC6-A01D-436A-9DE9-19CDDA869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30" y="3755572"/>
            <a:ext cx="5428720" cy="1635060"/>
          </a:xfrm>
          <a:prstGeom prst="rect">
            <a:avLst/>
          </a:prstGeom>
        </p:spPr>
      </p:pic>
      <p:sp>
        <p:nvSpPr>
          <p:cNvPr id="11" name="文本框 10">
            <a:extLst>
              <a:ext uri="{FF2B5EF4-FFF2-40B4-BE49-F238E27FC236}">
                <a16:creationId xmlns:a16="http://schemas.microsoft.com/office/drawing/2014/main" id="{3CD491C1-9073-43ED-A23B-43EA1BECBC5C}"/>
              </a:ext>
            </a:extLst>
          </p:cNvPr>
          <p:cNvSpPr txBox="1"/>
          <p:nvPr/>
        </p:nvSpPr>
        <p:spPr>
          <a:xfrm>
            <a:off x="6596743" y="3102429"/>
            <a:ext cx="3706586" cy="369332"/>
          </a:xfrm>
          <a:prstGeom prst="rect">
            <a:avLst/>
          </a:prstGeom>
          <a:noFill/>
        </p:spPr>
        <p:txBody>
          <a:bodyPr wrap="square" rtlCol="0">
            <a:spAutoFit/>
          </a:bodyPr>
          <a:lstStyle/>
          <a:p>
            <a:pPr algn="ctr"/>
            <a:r>
              <a:rPr lang="zh-CN" altLang="en-US"/>
              <a:t>错误源代码</a:t>
            </a:r>
          </a:p>
        </p:txBody>
      </p:sp>
      <p:sp>
        <p:nvSpPr>
          <p:cNvPr id="13" name="文本框 12">
            <a:extLst>
              <a:ext uri="{FF2B5EF4-FFF2-40B4-BE49-F238E27FC236}">
                <a16:creationId xmlns:a16="http://schemas.microsoft.com/office/drawing/2014/main" id="{531D9EF8-F1DD-405D-B7E9-09C436D41ED2}"/>
              </a:ext>
            </a:extLst>
          </p:cNvPr>
          <p:cNvSpPr txBox="1"/>
          <p:nvPr/>
        </p:nvSpPr>
        <p:spPr>
          <a:xfrm>
            <a:off x="6727371" y="5514850"/>
            <a:ext cx="4433207" cy="369332"/>
          </a:xfrm>
          <a:prstGeom prst="rect">
            <a:avLst/>
          </a:prstGeom>
          <a:noFill/>
        </p:spPr>
        <p:txBody>
          <a:bodyPr wrap="square" rtlCol="0">
            <a:spAutoFit/>
          </a:bodyPr>
          <a:lstStyle/>
          <a:p>
            <a:r>
              <a:rPr lang="zh-CN" altLang="en-US"/>
              <a:t>通过 </a:t>
            </a:r>
            <a:r>
              <a:rPr lang="en-US" altLang="zh-CN"/>
              <a:t>git push </a:t>
            </a:r>
            <a:r>
              <a:rPr lang="zh-CN" altLang="en-US"/>
              <a:t>命令提交修改后的代码</a:t>
            </a:r>
          </a:p>
        </p:txBody>
      </p:sp>
      <p:sp>
        <p:nvSpPr>
          <p:cNvPr id="14" name="文本框 13">
            <a:extLst>
              <a:ext uri="{FF2B5EF4-FFF2-40B4-BE49-F238E27FC236}">
                <a16:creationId xmlns:a16="http://schemas.microsoft.com/office/drawing/2014/main" id="{2E6833EB-4FC4-45AD-B711-AE704E0E3B69}"/>
              </a:ext>
            </a:extLst>
          </p:cNvPr>
          <p:cNvSpPr txBox="1"/>
          <p:nvPr/>
        </p:nvSpPr>
        <p:spPr>
          <a:xfrm>
            <a:off x="1216933" y="1859339"/>
            <a:ext cx="3755572" cy="3139321"/>
          </a:xfrm>
          <a:prstGeom prst="rect">
            <a:avLst/>
          </a:prstGeom>
          <a:noFill/>
        </p:spPr>
        <p:txBody>
          <a:bodyPr wrap="square" rtlCol="0">
            <a:spAutoFit/>
          </a:bodyPr>
          <a:lstStyle/>
          <a:p>
            <a:r>
              <a:rPr lang="en-US" altLang="zh-CN" dirty="0"/>
              <a:t>Git</a:t>
            </a:r>
            <a:r>
              <a:rPr lang="zh-CN" altLang="en-US" dirty="0"/>
              <a:t>是一种分布式版本控制系统，</a:t>
            </a:r>
            <a:endParaRPr lang="en-US" altLang="zh-CN" dirty="0"/>
          </a:p>
          <a:p>
            <a:r>
              <a:rPr lang="zh-CN" altLang="en-US" dirty="0"/>
              <a:t>而作为我们数据集来源的项目都是使用</a:t>
            </a:r>
            <a:r>
              <a:rPr lang="en-US" altLang="zh-CN" dirty="0"/>
              <a:t>Git</a:t>
            </a:r>
            <a:r>
              <a:rPr lang="zh-CN" altLang="en-US" dirty="0"/>
              <a:t>进行版本控制的。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我们可以通过</a:t>
            </a:r>
            <a:r>
              <a:rPr lang="en-US" altLang="zh-CN" dirty="0"/>
              <a:t>Git</a:t>
            </a:r>
            <a:r>
              <a:rPr lang="zh-CN" altLang="en-US" dirty="0"/>
              <a:t>命令调取</a:t>
            </a:r>
            <a:endParaRPr lang="en-US" altLang="zh-CN" dirty="0"/>
          </a:p>
          <a:p>
            <a:r>
              <a:rPr lang="zh-CN" altLang="en-US" dirty="0"/>
              <a:t>代码文件修改提交记录，</a:t>
            </a:r>
            <a:endParaRPr lang="en-US" altLang="zh-CN" dirty="0"/>
          </a:p>
          <a:p>
            <a:r>
              <a:rPr lang="zh-CN" altLang="en-US" dirty="0"/>
              <a:t>进而获取错误报告对应的源代码。</a:t>
            </a:r>
            <a:endParaRPr lang="en-US" altLang="zh-CN" dirty="0"/>
          </a:p>
        </p:txBody>
      </p:sp>
    </p:spTree>
    <p:extLst>
      <p:ext uri="{BB962C8B-B14F-4D97-AF65-F5344CB8AC3E}">
        <p14:creationId xmlns:p14="http://schemas.microsoft.com/office/powerpoint/2010/main" val="2886308022"/>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C5641D-B1B3-46F7-B2C7-9BD706D17135}"/>
              </a:ext>
            </a:extLst>
          </p:cNvPr>
          <p:cNvSpPr>
            <a:spLocks noGrp="1"/>
          </p:cNvSpPr>
          <p:nvPr>
            <p:ph type="body" sz="quarter" idx="11"/>
          </p:nvPr>
        </p:nvSpPr>
        <p:spPr/>
        <p:txBody>
          <a:bodyPr/>
          <a:lstStyle/>
          <a:p>
            <a:r>
              <a:rPr lang="zh-CN" altLang="en-US"/>
              <a:t>数据集代码来源</a:t>
            </a:r>
          </a:p>
        </p:txBody>
      </p:sp>
      <p:sp>
        <p:nvSpPr>
          <p:cNvPr id="5" name="日期占位符 4">
            <a:extLst>
              <a:ext uri="{FF2B5EF4-FFF2-40B4-BE49-F238E27FC236}">
                <a16:creationId xmlns:a16="http://schemas.microsoft.com/office/drawing/2014/main" id="{2BD1692C-E098-40FE-A3C2-E4E46D343797}"/>
              </a:ext>
            </a:extLst>
          </p:cNvPr>
          <p:cNvSpPr>
            <a:spLocks noGrp="1"/>
          </p:cNvSpPr>
          <p:nvPr>
            <p:ph type="dt" sz="half" idx="14"/>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32F6772D-6679-45D8-8E17-56AA082B73AF}"/>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7" name="文本框 6">
            <a:extLst>
              <a:ext uri="{FF2B5EF4-FFF2-40B4-BE49-F238E27FC236}">
                <a16:creationId xmlns:a16="http://schemas.microsoft.com/office/drawing/2014/main" id="{0EEAFFD7-09B8-4291-B8F3-7C3DC53BB7F5}"/>
              </a:ext>
            </a:extLst>
          </p:cNvPr>
          <p:cNvSpPr txBox="1"/>
          <p:nvPr/>
        </p:nvSpPr>
        <p:spPr>
          <a:xfrm>
            <a:off x="1918614" y="1454159"/>
            <a:ext cx="8512861" cy="830997"/>
          </a:xfrm>
          <a:prstGeom prst="rect">
            <a:avLst/>
          </a:prstGeom>
          <a:noFill/>
        </p:spPr>
        <p:txBody>
          <a:bodyPr wrap="square" rtlCol="0">
            <a:spAutoFit/>
          </a:bodyPr>
          <a:lstStyle/>
          <a:p>
            <a:r>
              <a:rPr lang="zh-CN" altLang="en-US" sz="2400" dirty="0"/>
              <a:t>数据集源代码来源于</a:t>
            </a:r>
            <a:r>
              <a:rPr lang="en-US" altLang="zh-CN" sz="2400" dirty="0"/>
              <a:t>6</a:t>
            </a:r>
            <a:r>
              <a:rPr lang="zh-CN" altLang="en-US" sz="2400" dirty="0"/>
              <a:t>个著名</a:t>
            </a:r>
            <a:r>
              <a:rPr lang="en-US" altLang="zh-CN" sz="2400" dirty="0"/>
              <a:t>java</a:t>
            </a:r>
            <a:r>
              <a:rPr lang="zh-CN" altLang="en-US" sz="2400" dirty="0"/>
              <a:t>开源平台：</a:t>
            </a:r>
            <a:endParaRPr lang="en-US" altLang="zh-CN" sz="2400" dirty="0"/>
          </a:p>
          <a:p>
            <a:r>
              <a:rPr lang="en-US" altLang="zh-CN" sz="2400" dirty="0"/>
              <a:t>Eclipse Platform UI</a:t>
            </a:r>
            <a:r>
              <a:rPr lang="zh-CN" altLang="en-US" sz="2400" dirty="0"/>
              <a:t>、</a:t>
            </a:r>
            <a:r>
              <a:rPr lang="en-US" altLang="zh-CN" sz="2400" dirty="0"/>
              <a:t>JDT</a:t>
            </a:r>
            <a:r>
              <a:rPr lang="zh-CN" altLang="en-US" sz="2400" dirty="0"/>
              <a:t>、</a:t>
            </a:r>
            <a:r>
              <a:rPr lang="en-US" altLang="zh-CN" sz="2400" dirty="0" err="1"/>
              <a:t>Birt</a:t>
            </a:r>
            <a:r>
              <a:rPr lang="zh-CN" altLang="en-US" sz="2400" dirty="0"/>
              <a:t>、</a:t>
            </a:r>
            <a:r>
              <a:rPr lang="en-US" altLang="zh-CN" sz="2400" dirty="0"/>
              <a:t>SWT</a:t>
            </a:r>
            <a:r>
              <a:rPr lang="zh-CN" altLang="en-US" sz="2400" dirty="0"/>
              <a:t>、</a:t>
            </a:r>
            <a:r>
              <a:rPr lang="en-US" altLang="zh-CN" sz="2400" dirty="0"/>
              <a:t>Tomcat</a:t>
            </a:r>
            <a:r>
              <a:rPr lang="zh-CN" altLang="en-US" sz="2400" dirty="0"/>
              <a:t>、</a:t>
            </a:r>
            <a:r>
              <a:rPr lang="en-US" altLang="zh-CN" sz="2400" dirty="0"/>
              <a:t>AspectJ</a:t>
            </a:r>
            <a:endParaRPr lang="zh-CN" altLang="en-US" sz="2400" dirty="0"/>
          </a:p>
        </p:txBody>
      </p:sp>
      <p:sp>
        <p:nvSpPr>
          <p:cNvPr id="8" name="文本框 7">
            <a:extLst>
              <a:ext uri="{FF2B5EF4-FFF2-40B4-BE49-F238E27FC236}">
                <a16:creationId xmlns:a16="http://schemas.microsoft.com/office/drawing/2014/main" id="{4AAC1753-5B90-4FD0-BABD-AD64E3F11CAE}"/>
              </a:ext>
            </a:extLst>
          </p:cNvPr>
          <p:cNvSpPr txBox="1"/>
          <p:nvPr/>
        </p:nvSpPr>
        <p:spPr>
          <a:xfrm>
            <a:off x="2310502" y="2444963"/>
            <a:ext cx="7506498" cy="3139321"/>
          </a:xfrm>
          <a:prstGeom prst="rect">
            <a:avLst/>
          </a:prstGeom>
          <a:noFill/>
        </p:spPr>
        <p:txBody>
          <a:bodyPr wrap="square" rtlCol="0">
            <a:spAutoFit/>
          </a:bodyPr>
          <a:lstStyle/>
          <a:p>
            <a:r>
              <a:rPr lang="en-US" altLang="zh-CN" dirty="0"/>
              <a:t>Eclipse Platform UI</a:t>
            </a:r>
            <a:r>
              <a:rPr lang="zh-CN" altLang="en-US" dirty="0"/>
              <a:t>：基于</a:t>
            </a:r>
            <a:r>
              <a:rPr lang="en-US" altLang="zh-CN" dirty="0"/>
              <a:t>Java</a:t>
            </a:r>
            <a:r>
              <a:rPr lang="zh-CN" altLang="en-US" dirty="0"/>
              <a:t>的可扩展开发平台</a:t>
            </a:r>
            <a:endParaRPr lang="en-US" altLang="zh-CN" dirty="0"/>
          </a:p>
          <a:p>
            <a:endParaRPr lang="en-US" altLang="zh-CN" dirty="0"/>
          </a:p>
          <a:p>
            <a:r>
              <a:rPr lang="en-US" altLang="zh-CN" dirty="0"/>
              <a:t>JDT</a:t>
            </a:r>
            <a:r>
              <a:rPr lang="zh-CN" altLang="en-US" dirty="0"/>
              <a:t>：</a:t>
            </a:r>
            <a:r>
              <a:rPr lang="en-US" altLang="zh-CN" dirty="0"/>
              <a:t>Eclipse</a:t>
            </a:r>
            <a:r>
              <a:rPr lang="zh-CN" altLang="en-US" dirty="0"/>
              <a:t>平台提供的一组</a:t>
            </a:r>
            <a:r>
              <a:rPr lang="en-US" altLang="zh-CN" dirty="0"/>
              <a:t>API</a:t>
            </a:r>
            <a:r>
              <a:rPr lang="zh-CN" altLang="en-US" dirty="0"/>
              <a:t>（</a:t>
            </a:r>
            <a:r>
              <a:rPr lang="en-US" altLang="zh-CN" dirty="0"/>
              <a:t>Application Programming Interface</a:t>
            </a:r>
            <a:r>
              <a:rPr lang="zh-CN" altLang="en-US" dirty="0"/>
              <a:t>）</a:t>
            </a:r>
            <a:endParaRPr lang="en-US" altLang="zh-CN" dirty="0"/>
          </a:p>
          <a:p>
            <a:endParaRPr lang="en-US" altLang="zh-CN" dirty="0"/>
          </a:p>
          <a:p>
            <a:r>
              <a:rPr lang="en-US" altLang="zh-CN" dirty="0" err="1"/>
              <a:t>Birt</a:t>
            </a:r>
            <a:r>
              <a:rPr lang="zh-CN" altLang="en-US" dirty="0"/>
              <a:t>：基于 </a:t>
            </a:r>
            <a:r>
              <a:rPr lang="en-US" altLang="zh-CN" dirty="0"/>
              <a:t>Eclipse</a:t>
            </a:r>
            <a:r>
              <a:rPr lang="zh-CN" altLang="en-US" dirty="0"/>
              <a:t>平台的商业智能报告工具</a:t>
            </a:r>
            <a:endParaRPr lang="en-US" altLang="zh-CN" dirty="0"/>
          </a:p>
          <a:p>
            <a:endParaRPr lang="en-US" altLang="zh-CN" dirty="0"/>
          </a:p>
          <a:p>
            <a:r>
              <a:rPr lang="en-US" altLang="zh-CN" dirty="0"/>
              <a:t>SWT</a:t>
            </a:r>
            <a:r>
              <a:rPr lang="zh-CN" altLang="en-US" dirty="0"/>
              <a:t>：</a:t>
            </a:r>
            <a:r>
              <a:rPr lang="en-US" altLang="zh-CN" dirty="0"/>
              <a:t>Java </a:t>
            </a:r>
            <a:r>
              <a:rPr lang="zh-CN" altLang="en-US" dirty="0"/>
              <a:t>的小部件工具包</a:t>
            </a:r>
            <a:endParaRPr lang="en-US" altLang="zh-CN" dirty="0"/>
          </a:p>
          <a:p>
            <a:endParaRPr lang="en-US" altLang="zh-CN" dirty="0"/>
          </a:p>
          <a:p>
            <a:r>
              <a:rPr lang="en-US" altLang="zh-CN" dirty="0"/>
              <a:t>Tomcat</a:t>
            </a:r>
            <a:r>
              <a:rPr lang="zh-CN" altLang="en-US" dirty="0"/>
              <a:t>：开放源代码的</a:t>
            </a:r>
            <a:r>
              <a:rPr lang="en-US" altLang="zh-CN" dirty="0"/>
              <a:t>Web</a:t>
            </a:r>
            <a:r>
              <a:rPr lang="zh-CN" altLang="en-US" dirty="0"/>
              <a:t>应用服务器</a:t>
            </a:r>
            <a:endParaRPr lang="en-US" altLang="zh-CN" dirty="0"/>
          </a:p>
          <a:p>
            <a:endParaRPr lang="en-US" altLang="zh-CN" dirty="0"/>
          </a:p>
          <a:p>
            <a:r>
              <a:rPr lang="en-US" altLang="zh-CN" dirty="0"/>
              <a:t>AspectJ</a:t>
            </a:r>
            <a:r>
              <a:rPr lang="zh-CN" altLang="en-US" dirty="0"/>
              <a:t>：切面编程的</a:t>
            </a:r>
            <a:r>
              <a:rPr lang="en-US" altLang="zh-CN" dirty="0"/>
              <a:t>java</a:t>
            </a:r>
            <a:r>
              <a:rPr lang="zh-CN" altLang="en-US" dirty="0"/>
              <a:t>实现版本</a:t>
            </a:r>
          </a:p>
        </p:txBody>
      </p:sp>
    </p:spTree>
    <p:extLst>
      <p:ext uri="{BB962C8B-B14F-4D97-AF65-F5344CB8AC3E}">
        <p14:creationId xmlns:p14="http://schemas.microsoft.com/office/powerpoint/2010/main" val="1230349486"/>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深度学习模型</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p:txBody>
          <a:bodyPr/>
          <a:lstStyle/>
          <a:p>
            <a:r>
              <a:rPr lang="en-US" altLang="zh-CN" dirty="0">
                <a:solidFill>
                  <a:prstClr val="white">
                    <a:lumMod val="75000"/>
                  </a:prstClr>
                </a:solidFill>
                <a:cs typeface="+mn-ea"/>
              </a:rPr>
              <a:t>Deep Learning Models</a:t>
            </a:r>
            <a:endParaRPr lang="en-US" altLang="zh-CN" sz="1000" dirty="0">
              <a:solidFill>
                <a:prstClr val="white">
                  <a:lumMod val="75000"/>
                </a:prstClr>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3"/>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2" name="Picture 2" descr="codeBert Architechture, with bimodal inputs">
            <a:extLst>
              <a:ext uri="{FF2B5EF4-FFF2-40B4-BE49-F238E27FC236}">
                <a16:creationId xmlns:a16="http://schemas.microsoft.com/office/drawing/2014/main" id="{86B4FDB7-096A-4950-B04D-B31F526CF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1943"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53" name="日期占位符 2">
            <a:extLst>
              <a:ext uri="{FF2B5EF4-FFF2-40B4-BE49-F238E27FC236}">
                <a16:creationId xmlns:a16="http://schemas.microsoft.com/office/drawing/2014/main" id="{74B7D2F1-D516-47D4-B805-ADAE51C9A928}"/>
              </a:ext>
            </a:extLst>
          </p:cNvPr>
          <p:cNvSpPr txBox="1">
            <a:spLocks/>
          </p:cNvSpPr>
          <p:nvPr/>
        </p:nvSpPr>
        <p:spPr>
          <a:xfrm>
            <a:off x="1285498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Tree>
    <p:extLst>
      <p:ext uri="{BB962C8B-B14F-4D97-AF65-F5344CB8AC3E}">
        <p14:creationId xmlns:p14="http://schemas.microsoft.com/office/powerpoint/2010/main" val="37770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19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pic>
        <p:nvPicPr>
          <p:cNvPr id="7" name="Picture 2" descr="codeBert Architechture, with bimodal inputs">
            <a:extLst>
              <a:ext uri="{FF2B5EF4-FFF2-40B4-BE49-F238E27FC236}">
                <a16:creationId xmlns:a16="http://schemas.microsoft.com/office/drawing/2014/main" id="{1B386701-69A9-4B10-B37C-E26DDECCD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13"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8" name="日期占位符 2">
            <a:extLst>
              <a:ext uri="{FF2B5EF4-FFF2-40B4-BE49-F238E27FC236}">
                <a16:creationId xmlns:a16="http://schemas.microsoft.com/office/drawing/2014/main" id="{5DD6C92C-CDAF-4BBB-8433-02D24CC8301F}"/>
              </a:ext>
            </a:extLst>
          </p:cNvPr>
          <p:cNvSpPr txBox="1">
            <a:spLocks/>
          </p:cNvSpPr>
          <p:nvPr/>
        </p:nvSpPr>
        <p:spPr>
          <a:xfrm>
            <a:off x="2113154"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Tree>
    <p:extLst>
      <p:ext uri="{BB962C8B-B14F-4D97-AF65-F5344CB8AC3E}">
        <p14:creationId xmlns:p14="http://schemas.microsoft.com/office/powerpoint/2010/main" val="1236964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9264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目标回顾</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2" y="1761539"/>
            <a:ext cx="23996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成员分工</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954107"/>
          </a:xfrm>
          <a:prstGeom prst="rect">
            <a:avLst/>
          </a:prstGeom>
          <a:noFill/>
        </p:spPr>
        <p:txBody>
          <a:bodyPr wrap="square" rtlCol="0">
            <a:spAutoFit/>
          </a:bodyPr>
          <a:lstStyle/>
          <a:p>
            <a:pPr>
              <a:defRPr/>
            </a:pPr>
            <a:r>
              <a:rPr lang="zh-CN" altLang="en-US" sz="2800" b="1" dirty="0">
                <a:solidFill>
                  <a:srgbClr val="445437"/>
                </a:solidFill>
                <a:latin typeface="Microsoft YaHei"/>
                <a:ea typeface="Microsoft YaHei"/>
                <a:cs typeface="+mn-ea"/>
              </a:rPr>
              <a:t>数据集处理</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3172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深度学习模型</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2" y="4607378"/>
            <a:ext cx="2322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经费使用情况</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3272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后期研究计划</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2" name="Picture 2" descr="codeBert Architechture, with bimodal inputs">
            <a:extLst>
              <a:ext uri="{FF2B5EF4-FFF2-40B4-BE49-F238E27FC236}">
                <a16:creationId xmlns:a16="http://schemas.microsoft.com/office/drawing/2014/main" id="{04F09B16-9631-4700-A1E7-0D37EF07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196" y="1000866"/>
            <a:ext cx="8651773" cy="4869711"/>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Lst>
        </p:spPr>
      </p:pic>
      <p:sp>
        <p:nvSpPr>
          <p:cNvPr id="53" name="日期占位符 2">
            <a:extLst>
              <a:ext uri="{FF2B5EF4-FFF2-40B4-BE49-F238E27FC236}">
                <a16:creationId xmlns:a16="http://schemas.microsoft.com/office/drawing/2014/main" id="{1C70B2EC-7518-4013-8274-164296E515F6}"/>
              </a:ext>
            </a:extLst>
          </p:cNvPr>
          <p:cNvSpPr txBox="1">
            <a:spLocks/>
          </p:cNvSpPr>
          <p:nvPr/>
        </p:nvSpPr>
        <p:spPr>
          <a:xfrm>
            <a:off x="12951237" y="5870577"/>
            <a:ext cx="7965689" cy="365125"/>
          </a:xfrm>
          <a:prstGeom prst="rect">
            <a:avLst/>
          </a:prstGeom>
        </p:spPr>
        <p:txBody>
          <a:bodyPr vert="horz" lIns="0" tIns="45720" rIns="91440" bIns="45720" rtlCol="0" anchor="ctr"/>
          <a:lstStyle>
            <a:defPPr>
              <a:defRPr lang="zh-CN"/>
            </a:defPPr>
            <a:lvl1pPr marL="0" marR="0" indent="0" algn="l" defTabSz="914400" rtl="0" eaLnBrk="1" fontAlgn="auto" latinLnBrk="0" hangingPunct="1">
              <a:lnSpc>
                <a:spcPct val="100000"/>
              </a:lnSpc>
              <a:spcBef>
                <a:spcPts val="0"/>
              </a:spcBef>
              <a:spcAft>
                <a:spcPts val="0"/>
              </a:spcAft>
              <a:buClrTx/>
              <a:buSzTx/>
              <a:buFontTx/>
              <a:buNone/>
              <a:tabLst/>
              <a:defRPr sz="1400" kern="1200"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spc="300" dirty="0">
                <a:solidFill>
                  <a:schemeClr val="accent1"/>
                </a:solidFill>
                <a:latin typeface="+mn-ea"/>
              </a:rPr>
              <a:t>图片选自</a:t>
            </a:r>
            <a:r>
              <a:rPr lang="en-US" altLang="zh-CN" sz="1100" spc="300" dirty="0">
                <a:solidFill>
                  <a:schemeClr val="accent1"/>
                </a:solidFill>
                <a:latin typeface="+mn-ea"/>
              </a:rPr>
              <a:t>arXiv:2002.08155 [cs.CL] https://doi.org/10.48550/arXiv.2002.08155</a:t>
            </a:r>
          </a:p>
        </p:txBody>
      </p:sp>
      <p:sp>
        <p:nvSpPr>
          <p:cNvPr id="56" name="文本框 55">
            <a:extLst>
              <a:ext uri="{FF2B5EF4-FFF2-40B4-BE49-F238E27FC236}">
                <a16:creationId xmlns:a16="http://schemas.microsoft.com/office/drawing/2014/main" id="{05158C69-1A20-4117-BDC2-3B7BC7C5DC66}"/>
              </a:ext>
            </a:extLst>
          </p:cNvPr>
          <p:cNvSpPr txBox="1"/>
          <p:nvPr/>
        </p:nvSpPr>
        <p:spPr>
          <a:xfrm>
            <a:off x="132435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57" name="文本框 56">
            <a:extLst>
              <a:ext uri="{FF2B5EF4-FFF2-40B4-BE49-F238E27FC236}">
                <a16:creationId xmlns:a16="http://schemas.microsoft.com/office/drawing/2014/main" id="{BF74154F-F65C-4DA2-8D6F-F57430C99AAA}"/>
              </a:ext>
            </a:extLst>
          </p:cNvPr>
          <p:cNvSpPr txBox="1"/>
          <p:nvPr/>
        </p:nvSpPr>
        <p:spPr>
          <a:xfrm>
            <a:off x="144575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8" name="文本框 57">
            <a:extLst>
              <a:ext uri="{FF2B5EF4-FFF2-40B4-BE49-F238E27FC236}">
                <a16:creationId xmlns:a16="http://schemas.microsoft.com/office/drawing/2014/main" id="{16A50F29-C08E-4D5F-B85A-FF93047EF93F}"/>
              </a:ext>
            </a:extLst>
          </p:cNvPr>
          <p:cNvSpPr txBox="1"/>
          <p:nvPr/>
        </p:nvSpPr>
        <p:spPr>
          <a:xfrm>
            <a:off x="146460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63" name="文本框 62">
            <a:extLst>
              <a:ext uri="{FF2B5EF4-FFF2-40B4-BE49-F238E27FC236}">
                <a16:creationId xmlns:a16="http://schemas.microsoft.com/office/drawing/2014/main" id="{38FB6B34-EC62-440E-8E71-80F3063BD722}"/>
              </a:ext>
            </a:extLst>
          </p:cNvPr>
          <p:cNvSpPr txBox="1"/>
          <p:nvPr/>
        </p:nvSpPr>
        <p:spPr>
          <a:xfrm>
            <a:off x="148025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64" name="文本框 63">
            <a:extLst>
              <a:ext uri="{FF2B5EF4-FFF2-40B4-BE49-F238E27FC236}">
                <a16:creationId xmlns:a16="http://schemas.microsoft.com/office/drawing/2014/main" id="{616681DD-1B83-47D6-81CB-0598D3292890}"/>
              </a:ext>
            </a:extLst>
          </p:cNvPr>
          <p:cNvSpPr txBox="1"/>
          <p:nvPr/>
        </p:nvSpPr>
        <p:spPr>
          <a:xfrm>
            <a:off x="149846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65" name="文本框 64">
            <a:extLst>
              <a:ext uri="{FF2B5EF4-FFF2-40B4-BE49-F238E27FC236}">
                <a16:creationId xmlns:a16="http://schemas.microsoft.com/office/drawing/2014/main" id="{4E9FD07A-FD26-41FC-9ECC-2DF154873B00}"/>
              </a:ext>
            </a:extLst>
          </p:cNvPr>
          <p:cNvSpPr txBox="1"/>
          <p:nvPr/>
        </p:nvSpPr>
        <p:spPr>
          <a:xfrm>
            <a:off x="139163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66" name="文本框 65">
            <a:extLst>
              <a:ext uri="{FF2B5EF4-FFF2-40B4-BE49-F238E27FC236}">
                <a16:creationId xmlns:a16="http://schemas.microsoft.com/office/drawing/2014/main" id="{8BB86463-8BDC-463A-A73F-77CAF6110C4E}"/>
              </a:ext>
            </a:extLst>
          </p:cNvPr>
          <p:cNvSpPr txBox="1"/>
          <p:nvPr/>
        </p:nvSpPr>
        <p:spPr>
          <a:xfrm>
            <a:off x="142164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67" name="文本框 66">
            <a:extLst>
              <a:ext uri="{FF2B5EF4-FFF2-40B4-BE49-F238E27FC236}">
                <a16:creationId xmlns:a16="http://schemas.microsoft.com/office/drawing/2014/main" id="{DD4915C7-0DE8-4A74-8E39-DB9869F70824}"/>
              </a:ext>
            </a:extLst>
          </p:cNvPr>
          <p:cNvSpPr txBox="1"/>
          <p:nvPr/>
        </p:nvSpPr>
        <p:spPr>
          <a:xfrm>
            <a:off x="145175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68" name="文本框 67">
            <a:extLst>
              <a:ext uri="{FF2B5EF4-FFF2-40B4-BE49-F238E27FC236}">
                <a16:creationId xmlns:a16="http://schemas.microsoft.com/office/drawing/2014/main" id="{D55CB1BE-A0DB-4B94-818A-4D291234C9E0}"/>
              </a:ext>
            </a:extLst>
          </p:cNvPr>
          <p:cNvSpPr txBox="1"/>
          <p:nvPr/>
        </p:nvSpPr>
        <p:spPr>
          <a:xfrm>
            <a:off x="142164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75" name="文本框 74">
            <a:extLst>
              <a:ext uri="{FF2B5EF4-FFF2-40B4-BE49-F238E27FC236}">
                <a16:creationId xmlns:a16="http://schemas.microsoft.com/office/drawing/2014/main" id="{23D89EAA-1D4F-436C-B301-5FD7B06069B1}"/>
              </a:ext>
            </a:extLst>
          </p:cNvPr>
          <p:cNvSpPr txBox="1"/>
          <p:nvPr/>
        </p:nvSpPr>
        <p:spPr>
          <a:xfrm>
            <a:off x="145165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76" name="文本框 75">
            <a:extLst>
              <a:ext uri="{FF2B5EF4-FFF2-40B4-BE49-F238E27FC236}">
                <a16:creationId xmlns:a16="http://schemas.microsoft.com/office/drawing/2014/main" id="{DA1297C0-6C15-4388-8387-2B41748D85AB}"/>
              </a:ext>
            </a:extLst>
          </p:cNvPr>
          <p:cNvSpPr txBox="1"/>
          <p:nvPr/>
        </p:nvSpPr>
        <p:spPr>
          <a:xfrm>
            <a:off x="148176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77" name="文本框 76">
            <a:extLst>
              <a:ext uri="{FF2B5EF4-FFF2-40B4-BE49-F238E27FC236}">
                <a16:creationId xmlns:a16="http://schemas.microsoft.com/office/drawing/2014/main" id="{D94D83B8-52D0-4A1E-85E8-A05BF057096C}"/>
              </a:ext>
            </a:extLst>
          </p:cNvPr>
          <p:cNvSpPr txBox="1"/>
          <p:nvPr/>
        </p:nvSpPr>
        <p:spPr>
          <a:xfrm>
            <a:off x="139175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78" name="文本框 77">
            <a:extLst>
              <a:ext uri="{FF2B5EF4-FFF2-40B4-BE49-F238E27FC236}">
                <a16:creationId xmlns:a16="http://schemas.microsoft.com/office/drawing/2014/main" id="{E42FA2B5-6CD8-4D99-8C57-7B54FACA4C03}"/>
              </a:ext>
            </a:extLst>
          </p:cNvPr>
          <p:cNvSpPr txBox="1"/>
          <p:nvPr/>
        </p:nvSpPr>
        <p:spPr>
          <a:xfrm>
            <a:off x="142164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79" name="文本框 78">
            <a:extLst>
              <a:ext uri="{FF2B5EF4-FFF2-40B4-BE49-F238E27FC236}">
                <a16:creationId xmlns:a16="http://schemas.microsoft.com/office/drawing/2014/main" id="{2CBFB3B7-69D4-4E49-BDB5-3179BD8C0BAA}"/>
              </a:ext>
            </a:extLst>
          </p:cNvPr>
          <p:cNvSpPr txBox="1"/>
          <p:nvPr/>
        </p:nvSpPr>
        <p:spPr>
          <a:xfrm>
            <a:off x="145165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80" name="文本框 79">
            <a:extLst>
              <a:ext uri="{FF2B5EF4-FFF2-40B4-BE49-F238E27FC236}">
                <a16:creationId xmlns:a16="http://schemas.microsoft.com/office/drawing/2014/main" id="{D82FF416-5F31-42F1-A569-53A303E1F67C}"/>
              </a:ext>
            </a:extLst>
          </p:cNvPr>
          <p:cNvSpPr txBox="1"/>
          <p:nvPr/>
        </p:nvSpPr>
        <p:spPr>
          <a:xfrm>
            <a:off x="148176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81" name="文本框 80">
            <a:extLst>
              <a:ext uri="{FF2B5EF4-FFF2-40B4-BE49-F238E27FC236}">
                <a16:creationId xmlns:a16="http://schemas.microsoft.com/office/drawing/2014/main" id="{1FE914FE-F8A0-45E6-86B8-3901F63181FC}"/>
              </a:ext>
            </a:extLst>
          </p:cNvPr>
          <p:cNvSpPr txBox="1"/>
          <p:nvPr/>
        </p:nvSpPr>
        <p:spPr>
          <a:xfrm>
            <a:off x="139227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82" name="文本框 81">
            <a:extLst>
              <a:ext uri="{FF2B5EF4-FFF2-40B4-BE49-F238E27FC236}">
                <a16:creationId xmlns:a16="http://schemas.microsoft.com/office/drawing/2014/main" id="{B858D089-2EB0-4DDA-8D5A-4644F7A2AB45}"/>
              </a:ext>
            </a:extLst>
          </p:cNvPr>
          <p:cNvSpPr txBox="1"/>
          <p:nvPr/>
        </p:nvSpPr>
        <p:spPr>
          <a:xfrm>
            <a:off x="142164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3" name="文本框 82">
            <a:extLst>
              <a:ext uri="{FF2B5EF4-FFF2-40B4-BE49-F238E27FC236}">
                <a16:creationId xmlns:a16="http://schemas.microsoft.com/office/drawing/2014/main" id="{7E629648-34B7-444A-9DAC-BA08CC16CF52}"/>
              </a:ext>
            </a:extLst>
          </p:cNvPr>
          <p:cNvSpPr txBox="1"/>
          <p:nvPr/>
        </p:nvSpPr>
        <p:spPr>
          <a:xfrm>
            <a:off x="145165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84" name="文本框 83">
            <a:extLst>
              <a:ext uri="{FF2B5EF4-FFF2-40B4-BE49-F238E27FC236}">
                <a16:creationId xmlns:a16="http://schemas.microsoft.com/office/drawing/2014/main" id="{2581F1A5-6086-4FD9-BE40-8ABC657C80E7}"/>
              </a:ext>
            </a:extLst>
          </p:cNvPr>
          <p:cNvSpPr txBox="1"/>
          <p:nvPr/>
        </p:nvSpPr>
        <p:spPr>
          <a:xfrm>
            <a:off x="148176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5" name="文本框 84">
            <a:extLst>
              <a:ext uri="{FF2B5EF4-FFF2-40B4-BE49-F238E27FC236}">
                <a16:creationId xmlns:a16="http://schemas.microsoft.com/office/drawing/2014/main" id="{E36342D1-CE42-44DD-928C-CB4E2C0A142E}"/>
              </a:ext>
            </a:extLst>
          </p:cNvPr>
          <p:cNvSpPr txBox="1"/>
          <p:nvPr/>
        </p:nvSpPr>
        <p:spPr>
          <a:xfrm>
            <a:off x="139163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86" name="文本框 85">
            <a:extLst>
              <a:ext uri="{FF2B5EF4-FFF2-40B4-BE49-F238E27FC236}">
                <a16:creationId xmlns:a16="http://schemas.microsoft.com/office/drawing/2014/main" id="{B7351D38-B112-4A63-99B9-368AE015B97C}"/>
              </a:ext>
            </a:extLst>
          </p:cNvPr>
          <p:cNvSpPr txBox="1"/>
          <p:nvPr/>
        </p:nvSpPr>
        <p:spPr>
          <a:xfrm>
            <a:off x="148176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87" name="文本框 86">
            <a:extLst>
              <a:ext uri="{FF2B5EF4-FFF2-40B4-BE49-F238E27FC236}">
                <a16:creationId xmlns:a16="http://schemas.microsoft.com/office/drawing/2014/main" id="{16077F91-2932-490D-9413-66CD0F2B1477}"/>
              </a:ext>
            </a:extLst>
          </p:cNvPr>
          <p:cNvSpPr txBox="1"/>
          <p:nvPr/>
        </p:nvSpPr>
        <p:spPr>
          <a:xfrm>
            <a:off x="150183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0792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21</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50393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2533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64418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5983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67804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57121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60122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63133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0122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63123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66134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57133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60122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63123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6134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57185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0122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63123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66134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57121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66134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6814169"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3203661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 name="文本框 4">
            <a:extLst>
              <a:ext uri="{FF2B5EF4-FFF2-40B4-BE49-F238E27FC236}">
                <a16:creationId xmlns:a16="http://schemas.microsoft.com/office/drawing/2014/main" id="{9CA2EB33-62B2-44B9-9544-AD31E53277D0}"/>
              </a:ext>
            </a:extLst>
          </p:cNvPr>
          <p:cNvSpPr txBox="1"/>
          <p:nvPr/>
        </p:nvSpPr>
        <p:spPr>
          <a:xfrm>
            <a:off x="3085305"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7" name="文本框 6">
            <a:extLst>
              <a:ext uri="{FF2B5EF4-FFF2-40B4-BE49-F238E27FC236}">
                <a16:creationId xmlns:a16="http://schemas.microsoft.com/office/drawing/2014/main" id="{F0FC030F-79F8-42AE-8FF1-78959DA15B8B}"/>
              </a:ext>
            </a:extLst>
          </p:cNvPr>
          <p:cNvSpPr txBox="1"/>
          <p:nvPr/>
        </p:nvSpPr>
        <p:spPr>
          <a:xfrm>
            <a:off x="6795506" y="209169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8" name="文本框 7">
            <a:extLst>
              <a:ext uri="{FF2B5EF4-FFF2-40B4-BE49-F238E27FC236}">
                <a16:creationId xmlns:a16="http://schemas.microsoft.com/office/drawing/2014/main" id="{99CFA2E6-012A-4AE6-9745-57B7B9EA13BD}"/>
              </a:ext>
            </a:extLst>
          </p:cNvPr>
          <p:cNvSpPr txBox="1"/>
          <p:nvPr/>
        </p:nvSpPr>
        <p:spPr>
          <a:xfrm>
            <a:off x="4487811"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7455822" y="2091697"/>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1" name="文本框 10">
            <a:extLst>
              <a:ext uri="{FF2B5EF4-FFF2-40B4-BE49-F238E27FC236}">
                <a16:creationId xmlns:a16="http://schemas.microsoft.com/office/drawing/2014/main" id="{0B904EE4-D2C8-4F7E-80F2-364943F47CE1}"/>
              </a:ext>
            </a:extLst>
          </p:cNvPr>
          <p:cNvSpPr txBox="1"/>
          <p:nvPr/>
        </p:nvSpPr>
        <p:spPr>
          <a:xfrm>
            <a:off x="4826365"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791463" y="246102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3" name="文本框 12">
            <a:extLst>
              <a:ext uri="{FF2B5EF4-FFF2-40B4-BE49-F238E27FC236}">
                <a16:creationId xmlns:a16="http://schemas.microsoft.com/office/drawing/2014/main" id="{81CAF449-B079-46FC-9C1F-F64389806797}"/>
              </a:ext>
            </a:extLst>
          </p:cNvPr>
          <p:cNvSpPr txBox="1"/>
          <p:nvPr/>
        </p:nvSpPr>
        <p:spPr>
          <a:xfrm>
            <a:off x="4058206"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567638" y="2461028"/>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0114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6" name="文本框 15">
            <a:extLst>
              <a:ext uri="{FF2B5EF4-FFF2-40B4-BE49-F238E27FC236}">
                <a16:creationId xmlns:a16="http://schemas.microsoft.com/office/drawing/2014/main" id="{27F078A2-B82E-4720-ABB6-201752C5BC8F}"/>
              </a:ext>
            </a:extLst>
          </p:cNvPr>
          <p:cNvSpPr txBox="1"/>
          <p:nvPr/>
        </p:nvSpPr>
        <p:spPr>
          <a:xfrm>
            <a:off x="4358288"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451776"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8" name="文本框 17">
            <a:extLst>
              <a:ext uri="{FF2B5EF4-FFF2-40B4-BE49-F238E27FC236}">
                <a16:creationId xmlns:a16="http://schemas.microsoft.com/office/drawing/2014/main" id="{B09775BA-E77D-4763-94EA-086770966BCA}"/>
              </a:ext>
            </a:extLst>
          </p:cNvPr>
          <p:cNvSpPr txBox="1"/>
          <p:nvPr/>
        </p:nvSpPr>
        <p:spPr>
          <a:xfrm>
            <a:off x="3759294"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8790689" y="31981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0" name="文本框 19">
            <a:extLst>
              <a:ext uri="{FF2B5EF4-FFF2-40B4-BE49-F238E27FC236}">
                <a16:creationId xmlns:a16="http://schemas.microsoft.com/office/drawing/2014/main" id="{2FD0AD8C-CB55-4F87-8567-2084FB63BC54}"/>
              </a:ext>
            </a:extLst>
          </p:cNvPr>
          <p:cNvSpPr txBox="1"/>
          <p:nvPr/>
        </p:nvSpPr>
        <p:spPr>
          <a:xfrm>
            <a:off x="4358288"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169834"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2" name="文本框 21">
            <a:extLst>
              <a:ext uri="{FF2B5EF4-FFF2-40B4-BE49-F238E27FC236}">
                <a16:creationId xmlns:a16="http://schemas.microsoft.com/office/drawing/2014/main" id="{8A8D47FE-179D-4D38-B961-0E2C1B5F6476}"/>
              </a:ext>
            </a:extLst>
          </p:cNvPr>
          <p:cNvSpPr txBox="1"/>
          <p:nvPr/>
        </p:nvSpPr>
        <p:spPr>
          <a:xfrm>
            <a:off x="3764536"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790689" y="3924936"/>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4" name="文本框 23">
            <a:extLst>
              <a:ext uri="{FF2B5EF4-FFF2-40B4-BE49-F238E27FC236}">
                <a16:creationId xmlns:a16="http://schemas.microsoft.com/office/drawing/2014/main" id="{F24D2605-7012-4B35-9925-580A1246CB11}"/>
              </a:ext>
            </a:extLst>
          </p:cNvPr>
          <p:cNvSpPr txBox="1"/>
          <p:nvPr/>
        </p:nvSpPr>
        <p:spPr>
          <a:xfrm>
            <a:off x="4358288"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8159102" y="3924936"/>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6" name="文本框 25">
            <a:extLst>
              <a:ext uri="{FF2B5EF4-FFF2-40B4-BE49-F238E27FC236}">
                <a16:creationId xmlns:a16="http://schemas.microsoft.com/office/drawing/2014/main" id="{ECB29B62-805B-4787-98D3-828535043A40}"/>
              </a:ext>
            </a:extLst>
          </p:cNvPr>
          <p:cNvSpPr txBox="1"/>
          <p:nvPr/>
        </p:nvSpPr>
        <p:spPr>
          <a:xfrm>
            <a:off x="3758124"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8792925"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4CEE4FBA-182C-4B79-BF1A-209A9F888D2D}"/>
              </a:ext>
            </a:extLst>
          </p:cNvPr>
          <p:cNvSpPr txBox="1"/>
          <p:nvPr/>
        </p:nvSpPr>
        <p:spPr>
          <a:xfrm>
            <a:off x="4860113" y="2816941"/>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23426185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4833367" y="14850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6832542" y="14897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8403157" y="25988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9179332" y="25988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6832542" y="22509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4833367" y="22509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4842331"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6832542" y="30121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6832542" y="37826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4833367" y="30167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5926723" y="45783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5011461" y="19467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4833367" y="17159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7188730" y="17205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5011461" y="34784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7001819" y="34737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5011608" y="4244284"/>
            <a:ext cx="9151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6265277" y="4244284"/>
            <a:ext cx="7365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8741711" y="28296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7010636" y="19514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35343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5628F7-CAFF-4D73-BA53-87C53898904D}"/>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F99E3DEC-DC2E-434D-8B5A-413F8F61E356}"/>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sp>
        <p:nvSpPr>
          <p:cNvPr id="6" name="文本框 5">
            <a:extLst>
              <a:ext uri="{FF2B5EF4-FFF2-40B4-BE49-F238E27FC236}">
                <a16:creationId xmlns:a16="http://schemas.microsoft.com/office/drawing/2014/main" id="{B3B32376-30D5-4B31-8DF1-820AE2C02465}"/>
              </a:ext>
            </a:extLst>
          </p:cNvPr>
          <p:cNvSpPr txBox="1"/>
          <p:nvPr/>
        </p:nvSpPr>
        <p:spPr>
          <a:xfrm>
            <a:off x="1452971" y="359632"/>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7" name="文本框 6">
            <a:extLst>
              <a:ext uri="{FF2B5EF4-FFF2-40B4-BE49-F238E27FC236}">
                <a16:creationId xmlns:a16="http://schemas.microsoft.com/office/drawing/2014/main" id="{F0FC030F-79F8-42AE-8FF1-78959DA15B8B}"/>
              </a:ext>
            </a:extLst>
          </p:cNvPr>
          <p:cNvSpPr txBox="1"/>
          <p:nvPr/>
        </p:nvSpPr>
        <p:spPr>
          <a:xfrm>
            <a:off x="7233667" y="177718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0" name="文本框 9">
            <a:extLst>
              <a:ext uri="{FF2B5EF4-FFF2-40B4-BE49-F238E27FC236}">
                <a16:creationId xmlns:a16="http://schemas.microsoft.com/office/drawing/2014/main" id="{B70BBF9C-12AB-438A-B318-0C30E4D49E80}"/>
              </a:ext>
            </a:extLst>
          </p:cNvPr>
          <p:cNvSpPr txBox="1"/>
          <p:nvPr/>
        </p:nvSpPr>
        <p:spPr>
          <a:xfrm>
            <a:off x="8000942" y="178184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2" name="文本框 11">
            <a:extLst>
              <a:ext uri="{FF2B5EF4-FFF2-40B4-BE49-F238E27FC236}">
                <a16:creationId xmlns:a16="http://schemas.microsoft.com/office/drawing/2014/main" id="{B4FDDA33-2977-4027-9735-EC6C2AE8140D}"/>
              </a:ext>
            </a:extLst>
          </p:cNvPr>
          <p:cNvSpPr txBox="1"/>
          <p:nvPr/>
        </p:nvSpPr>
        <p:spPr>
          <a:xfrm>
            <a:off x="9228657" y="289091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4" name="文本框 13">
            <a:extLst>
              <a:ext uri="{FF2B5EF4-FFF2-40B4-BE49-F238E27FC236}">
                <a16:creationId xmlns:a16="http://schemas.microsoft.com/office/drawing/2014/main" id="{D8B52D72-F082-4F1B-84D5-B9B4F19CF096}"/>
              </a:ext>
            </a:extLst>
          </p:cNvPr>
          <p:cNvSpPr txBox="1"/>
          <p:nvPr/>
        </p:nvSpPr>
        <p:spPr>
          <a:xfrm>
            <a:off x="10004832" y="2890914"/>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5" name="文本框 14">
            <a:extLst>
              <a:ext uri="{FF2B5EF4-FFF2-40B4-BE49-F238E27FC236}">
                <a16:creationId xmlns:a16="http://schemas.microsoft.com/office/drawing/2014/main" id="{AD20D1E8-4055-47E6-B321-9FEB5837ED65}"/>
              </a:ext>
            </a:extLst>
          </p:cNvPr>
          <p:cNvSpPr txBox="1"/>
          <p:nvPr/>
        </p:nvSpPr>
        <p:spPr>
          <a:xfrm>
            <a:off x="8000942" y="254302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00F6A723-1FE9-4E7D-87CD-BE222917FBA4}"/>
              </a:ext>
            </a:extLst>
          </p:cNvPr>
          <p:cNvSpPr txBox="1"/>
          <p:nvPr/>
        </p:nvSpPr>
        <p:spPr>
          <a:xfrm>
            <a:off x="7233667" y="254302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9" name="文本框 18">
            <a:extLst>
              <a:ext uri="{FF2B5EF4-FFF2-40B4-BE49-F238E27FC236}">
                <a16:creationId xmlns:a16="http://schemas.microsoft.com/office/drawing/2014/main" id="{ABAE6140-9E3E-46CB-9EF1-2BFD5F421B5D}"/>
              </a:ext>
            </a:extLst>
          </p:cNvPr>
          <p:cNvSpPr txBox="1"/>
          <p:nvPr/>
        </p:nvSpPr>
        <p:spPr>
          <a:xfrm>
            <a:off x="7242631"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1" name="文本框 20">
            <a:extLst>
              <a:ext uri="{FF2B5EF4-FFF2-40B4-BE49-F238E27FC236}">
                <a16:creationId xmlns:a16="http://schemas.microsoft.com/office/drawing/2014/main" id="{61FAC879-F8F7-4083-9A63-E05875A84E35}"/>
              </a:ext>
            </a:extLst>
          </p:cNvPr>
          <p:cNvSpPr txBox="1"/>
          <p:nvPr/>
        </p:nvSpPr>
        <p:spPr>
          <a:xfrm>
            <a:off x="8000942" y="330421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3" name="文本框 22">
            <a:extLst>
              <a:ext uri="{FF2B5EF4-FFF2-40B4-BE49-F238E27FC236}">
                <a16:creationId xmlns:a16="http://schemas.microsoft.com/office/drawing/2014/main" id="{B341F65A-3386-43CE-9B5A-918D7062633D}"/>
              </a:ext>
            </a:extLst>
          </p:cNvPr>
          <p:cNvSpPr txBox="1"/>
          <p:nvPr/>
        </p:nvSpPr>
        <p:spPr>
          <a:xfrm>
            <a:off x="8000942" y="407471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5" name="文本框 24">
            <a:extLst>
              <a:ext uri="{FF2B5EF4-FFF2-40B4-BE49-F238E27FC236}">
                <a16:creationId xmlns:a16="http://schemas.microsoft.com/office/drawing/2014/main" id="{3182CB6A-EFAA-4F75-93FC-A8543F9BAAD0}"/>
              </a:ext>
            </a:extLst>
          </p:cNvPr>
          <p:cNvSpPr txBox="1"/>
          <p:nvPr/>
        </p:nvSpPr>
        <p:spPr>
          <a:xfrm>
            <a:off x="7233667" y="3308874"/>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9" name="文本框 28">
            <a:extLst>
              <a:ext uri="{FF2B5EF4-FFF2-40B4-BE49-F238E27FC236}">
                <a16:creationId xmlns:a16="http://schemas.microsoft.com/office/drawing/2014/main" id="{3E8F0F55-9A76-434F-ABFA-819D2BBDD2F1}"/>
              </a:ext>
            </a:extLst>
          </p:cNvPr>
          <p:cNvSpPr txBox="1"/>
          <p:nvPr/>
        </p:nvSpPr>
        <p:spPr>
          <a:xfrm>
            <a:off x="7641223" y="4870486"/>
            <a:ext cx="338554" cy="461665"/>
          </a:xfrm>
          <a:prstGeom prst="rect">
            <a:avLst/>
          </a:prstGeom>
          <a:noFill/>
        </p:spPr>
        <p:txBody>
          <a:bodyPr wrap="none" rtlCol="0">
            <a:spAutoFit/>
          </a:bodyPr>
          <a:lstStyle/>
          <a:p>
            <a:r>
              <a:rPr lang="en-US" altLang="zh-CN" sz="2400" dirty="0"/>
              <a:t>x</a:t>
            </a:r>
            <a:endParaRPr lang="zh-CN" altLang="en-US" sz="2400" dirty="0"/>
          </a:p>
        </p:txBody>
      </p:sp>
      <p:cxnSp>
        <p:nvCxnSpPr>
          <p:cNvPr id="28" name="直接箭头连接符 27">
            <a:extLst>
              <a:ext uri="{FF2B5EF4-FFF2-40B4-BE49-F238E27FC236}">
                <a16:creationId xmlns:a16="http://schemas.microsoft.com/office/drawing/2014/main" id="{CD505FCE-63A8-4ED6-BE3C-1430902E2510}"/>
              </a:ext>
            </a:extLst>
          </p:cNvPr>
          <p:cNvCxnSpPr>
            <a:stCxn id="7" idx="2"/>
            <a:endCxn id="17" idx="0"/>
          </p:cNvCxnSpPr>
          <p:nvPr/>
        </p:nvCxnSpPr>
        <p:spPr>
          <a:xfrm>
            <a:off x="7411761" y="2238849"/>
            <a:ext cx="0"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5FFCD542-FD09-4458-BA2E-9C46588B9772}"/>
              </a:ext>
            </a:extLst>
          </p:cNvPr>
          <p:cNvCxnSpPr>
            <a:cxnSpLocks/>
            <a:stCxn id="7" idx="1"/>
            <a:endCxn id="25" idx="1"/>
          </p:cNvCxnSpPr>
          <p:nvPr/>
        </p:nvCxnSpPr>
        <p:spPr>
          <a:xfrm rot="10800000" flipV="1">
            <a:off x="7233667" y="2008017"/>
            <a:ext cx="12700" cy="1531690"/>
          </a:xfrm>
          <a:prstGeom prst="curvedConnector3">
            <a:avLst>
              <a:gd name="adj1" fmla="val 433333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0969202D-1785-4BBE-A65C-FD05B9AB8C90}"/>
              </a:ext>
            </a:extLst>
          </p:cNvPr>
          <p:cNvCxnSpPr>
            <a:cxnSpLocks/>
            <a:stCxn id="10" idx="3"/>
            <a:endCxn id="21" idx="3"/>
          </p:cNvCxnSpPr>
          <p:nvPr/>
        </p:nvCxnSpPr>
        <p:spPr>
          <a:xfrm>
            <a:off x="8357130" y="2012679"/>
            <a:ext cx="12700" cy="1522364"/>
          </a:xfrm>
          <a:prstGeom prst="curvedConnector3">
            <a:avLst>
              <a:gd name="adj1" fmla="val 4266669"/>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E6048A7-EE85-4DE9-9025-0FBE470306C1}"/>
              </a:ext>
            </a:extLst>
          </p:cNvPr>
          <p:cNvCxnSpPr>
            <a:cxnSpLocks/>
            <a:stCxn id="25" idx="2"/>
            <a:endCxn id="19" idx="0"/>
          </p:cNvCxnSpPr>
          <p:nvPr/>
        </p:nvCxnSpPr>
        <p:spPr>
          <a:xfrm>
            <a:off x="7411761" y="3770539"/>
            <a:ext cx="147" cy="304180"/>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D93CFE0-2CB5-4EA6-894C-146011E5AD8D}"/>
              </a:ext>
            </a:extLst>
          </p:cNvPr>
          <p:cNvCxnSpPr>
            <a:cxnSpLocks/>
            <a:stCxn id="21" idx="2"/>
            <a:endCxn id="23" idx="0"/>
          </p:cNvCxnSpPr>
          <p:nvPr/>
        </p:nvCxnSpPr>
        <p:spPr>
          <a:xfrm flipH="1">
            <a:off x="8170219" y="3765875"/>
            <a:ext cx="8817" cy="308844"/>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FF7A-00F9-49D1-AEDC-B376F5A1D5DC}"/>
              </a:ext>
            </a:extLst>
          </p:cNvPr>
          <p:cNvCxnSpPr>
            <a:cxnSpLocks/>
            <a:stCxn id="19" idx="2"/>
            <a:endCxn id="29" idx="1"/>
          </p:cNvCxnSpPr>
          <p:nvPr/>
        </p:nvCxnSpPr>
        <p:spPr>
          <a:xfrm>
            <a:off x="7411908" y="4536384"/>
            <a:ext cx="229315"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AA4B470-E91E-4FBC-BAC7-D5EC8E6FC132}"/>
              </a:ext>
            </a:extLst>
          </p:cNvPr>
          <p:cNvCxnSpPr>
            <a:cxnSpLocks/>
            <a:stCxn id="23" idx="2"/>
            <a:endCxn id="29" idx="3"/>
          </p:cNvCxnSpPr>
          <p:nvPr/>
        </p:nvCxnSpPr>
        <p:spPr>
          <a:xfrm flipH="1">
            <a:off x="7979777" y="4536384"/>
            <a:ext cx="190442" cy="564935"/>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0761941-7210-414A-8C29-E48C86F8F1D9}"/>
              </a:ext>
            </a:extLst>
          </p:cNvPr>
          <p:cNvCxnSpPr>
            <a:cxnSpLocks/>
            <a:stCxn id="14" idx="1"/>
            <a:endCxn id="12" idx="3"/>
          </p:cNvCxnSpPr>
          <p:nvPr/>
        </p:nvCxnSpPr>
        <p:spPr>
          <a:xfrm flipH="1">
            <a:off x="9567211" y="3121747"/>
            <a:ext cx="437621" cy="1"/>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5E178-3402-457B-829C-F62E27C44A56}"/>
              </a:ext>
            </a:extLst>
          </p:cNvPr>
          <p:cNvCxnSpPr>
            <a:cxnSpLocks/>
            <a:stCxn id="10" idx="2"/>
            <a:endCxn id="15" idx="0"/>
          </p:cNvCxnSpPr>
          <p:nvPr/>
        </p:nvCxnSpPr>
        <p:spPr>
          <a:xfrm>
            <a:off x="8179036" y="2243511"/>
            <a:ext cx="0" cy="299517"/>
          </a:xfrm>
          <a:prstGeom prst="straightConnector1">
            <a:avLst/>
          </a:prstGeom>
          <a:ln w="12700">
            <a:solidFill>
              <a:srgbClr val="445437"/>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7BA363D2-D4CF-4E42-A317-007FEE1021EA}"/>
              </a:ext>
            </a:extLst>
          </p:cNvPr>
          <p:cNvGrpSpPr/>
          <p:nvPr/>
        </p:nvGrpSpPr>
        <p:grpSpPr>
          <a:xfrm>
            <a:off x="2537461" y="2091698"/>
            <a:ext cx="2113278" cy="2674603"/>
            <a:chOff x="2537461" y="2091698"/>
            <a:chExt cx="2113278" cy="2674603"/>
          </a:xfrm>
        </p:grpSpPr>
        <p:sp>
          <p:nvSpPr>
            <p:cNvPr id="26" name="文本框 25">
              <a:extLst>
                <a:ext uri="{FF2B5EF4-FFF2-40B4-BE49-F238E27FC236}">
                  <a16:creationId xmlns:a16="http://schemas.microsoft.com/office/drawing/2014/main" id="{F3B0C9EA-44D0-45F6-81AE-5DAE153F2B8B}"/>
                </a:ext>
              </a:extLst>
            </p:cNvPr>
            <p:cNvSpPr txBox="1"/>
            <p:nvPr/>
          </p:nvSpPr>
          <p:spPr>
            <a:xfrm>
              <a:off x="2537461" y="2091698"/>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27" name="文本框 26">
              <a:extLst>
                <a:ext uri="{FF2B5EF4-FFF2-40B4-BE49-F238E27FC236}">
                  <a16:creationId xmlns:a16="http://schemas.microsoft.com/office/drawing/2014/main" id="{AE585362-0680-463C-9260-A1DCDBF474D9}"/>
                </a:ext>
              </a:extLst>
            </p:cNvPr>
            <p:cNvSpPr txBox="1"/>
            <p:nvPr/>
          </p:nvSpPr>
          <p:spPr>
            <a:xfrm>
              <a:off x="3751454" y="2091698"/>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22FB8A9-0333-4DE0-B8C1-47674B23E097}"/>
                </a:ext>
              </a:extLst>
            </p:cNvPr>
            <p:cNvSpPr txBox="1"/>
            <p:nvPr/>
          </p:nvSpPr>
          <p:spPr>
            <a:xfrm>
              <a:off x="3939967" y="2091698"/>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1" name="文本框 30">
              <a:extLst>
                <a:ext uri="{FF2B5EF4-FFF2-40B4-BE49-F238E27FC236}">
                  <a16:creationId xmlns:a16="http://schemas.microsoft.com/office/drawing/2014/main" id="{03C0E904-E2E1-4BAA-9462-773258DDC84D}"/>
                </a:ext>
              </a:extLst>
            </p:cNvPr>
            <p:cNvSpPr txBox="1"/>
            <p:nvPr/>
          </p:nvSpPr>
          <p:spPr>
            <a:xfrm>
              <a:off x="4096420" y="2091698"/>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2" name="文本框 31">
              <a:extLst>
                <a:ext uri="{FF2B5EF4-FFF2-40B4-BE49-F238E27FC236}">
                  <a16:creationId xmlns:a16="http://schemas.microsoft.com/office/drawing/2014/main" id="{42389C48-4B7D-4D05-8AF9-D6B9A9349361}"/>
                </a:ext>
              </a:extLst>
            </p:cNvPr>
            <p:cNvSpPr txBox="1"/>
            <p:nvPr/>
          </p:nvSpPr>
          <p:spPr>
            <a:xfrm>
              <a:off x="4278521" y="2091698"/>
              <a:ext cx="372218" cy="461665"/>
            </a:xfrm>
            <a:prstGeom prst="rect">
              <a:avLst/>
            </a:prstGeom>
            <a:noFill/>
          </p:spPr>
          <p:txBody>
            <a:bodyPr wrap="none" rtlCol="0">
              <a:spAutoFit/>
            </a:bodyPr>
            <a:lstStyle/>
            <a:p>
              <a:r>
                <a:rPr lang="en-US" altLang="zh-CN" sz="2400" dirty="0"/>
                <a:t>):</a:t>
              </a:r>
              <a:endParaRPr lang="zh-CN" altLang="en-US" sz="2400" dirty="0"/>
            </a:p>
          </p:txBody>
        </p:sp>
        <p:sp>
          <p:nvSpPr>
            <p:cNvPr id="33" name="文本框 32">
              <a:extLst>
                <a:ext uri="{FF2B5EF4-FFF2-40B4-BE49-F238E27FC236}">
                  <a16:creationId xmlns:a16="http://schemas.microsoft.com/office/drawing/2014/main" id="{6C56FEDB-2988-4EC9-AAFF-F6DF3CF90113}"/>
                </a:ext>
              </a:extLst>
            </p:cNvPr>
            <p:cNvSpPr txBox="1"/>
            <p:nvPr/>
          </p:nvSpPr>
          <p:spPr>
            <a:xfrm>
              <a:off x="3210280" y="2435978"/>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4" name="文本框 33">
              <a:extLst>
                <a:ext uri="{FF2B5EF4-FFF2-40B4-BE49-F238E27FC236}">
                  <a16:creationId xmlns:a16="http://schemas.microsoft.com/office/drawing/2014/main" id="{20139D75-E6B5-4977-B78E-DDC40FBB25C6}"/>
                </a:ext>
              </a:extLst>
            </p:cNvPr>
            <p:cNvSpPr txBox="1"/>
            <p:nvPr/>
          </p:nvSpPr>
          <p:spPr>
            <a:xfrm>
              <a:off x="3510362" y="2461030"/>
              <a:ext cx="364202" cy="461665"/>
            </a:xfrm>
            <a:prstGeom prst="rect">
              <a:avLst/>
            </a:prstGeom>
            <a:noFill/>
          </p:spPr>
          <p:txBody>
            <a:bodyPr wrap="none" rtlCol="0">
              <a:spAutoFit/>
            </a:bodyPr>
            <a:lstStyle/>
            <a:p>
              <a:r>
                <a:rPr lang="en-US" altLang="zh-CN" sz="2400" dirty="0"/>
                <a:t>=</a:t>
              </a:r>
              <a:endParaRPr lang="zh-CN" altLang="en-US" sz="2400" dirty="0"/>
            </a:p>
          </p:txBody>
        </p:sp>
        <p:sp>
          <p:nvSpPr>
            <p:cNvPr id="35" name="文本框 34">
              <a:extLst>
                <a:ext uri="{FF2B5EF4-FFF2-40B4-BE49-F238E27FC236}">
                  <a16:creationId xmlns:a16="http://schemas.microsoft.com/office/drawing/2014/main" id="{007A5066-4E5B-4D85-A326-62BDA945D98C}"/>
                </a:ext>
              </a:extLst>
            </p:cNvPr>
            <p:cNvSpPr txBox="1"/>
            <p:nvPr/>
          </p:nvSpPr>
          <p:spPr>
            <a:xfrm>
              <a:off x="3811419" y="2461030"/>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36" name="文本框 35">
              <a:extLst>
                <a:ext uri="{FF2B5EF4-FFF2-40B4-BE49-F238E27FC236}">
                  <a16:creationId xmlns:a16="http://schemas.microsoft.com/office/drawing/2014/main" id="{0FC07E86-252F-40EF-8326-A6D710493A2A}"/>
                </a:ext>
              </a:extLst>
            </p:cNvPr>
            <p:cNvSpPr txBox="1"/>
            <p:nvPr/>
          </p:nvSpPr>
          <p:spPr>
            <a:xfrm>
              <a:off x="3510362" y="2816941"/>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8" name="文本框 37">
              <a:extLst>
                <a:ext uri="{FF2B5EF4-FFF2-40B4-BE49-F238E27FC236}">
                  <a16:creationId xmlns:a16="http://schemas.microsoft.com/office/drawing/2014/main" id="{F34C6BA2-056F-4B6E-B5FE-05F2EC6AE581}"/>
                </a:ext>
              </a:extLst>
            </p:cNvPr>
            <p:cNvSpPr txBox="1"/>
            <p:nvPr/>
          </p:nvSpPr>
          <p:spPr>
            <a:xfrm>
              <a:off x="3810444" y="2816941"/>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40" name="文本框 39">
              <a:extLst>
                <a:ext uri="{FF2B5EF4-FFF2-40B4-BE49-F238E27FC236}">
                  <a16:creationId xmlns:a16="http://schemas.microsoft.com/office/drawing/2014/main" id="{1C8B8A17-F999-421D-A6E8-B5676A3C933D}"/>
                </a:ext>
              </a:extLst>
            </p:cNvPr>
            <p:cNvSpPr txBox="1"/>
            <p:nvPr/>
          </p:nvSpPr>
          <p:spPr>
            <a:xfrm>
              <a:off x="4111501" y="2816941"/>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41" name="文本框 40">
              <a:extLst>
                <a:ext uri="{FF2B5EF4-FFF2-40B4-BE49-F238E27FC236}">
                  <a16:creationId xmlns:a16="http://schemas.microsoft.com/office/drawing/2014/main" id="{25889168-1254-40F4-AA43-3C9274D6A48C}"/>
                </a:ext>
              </a:extLst>
            </p:cNvPr>
            <p:cNvSpPr txBox="1"/>
            <p:nvPr/>
          </p:nvSpPr>
          <p:spPr>
            <a:xfrm>
              <a:off x="3211450" y="2816941"/>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42" name="文本框 41">
              <a:extLst>
                <a:ext uri="{FF2B5EF4-FFF2-40B4-BE49-F238E27FC236}">
                  <a16:creationId xmlns:a16="http://schemas.microsoft.com/office/drawing/2014/main" id="{61AD8A75-E878-447F-86A3-00F4452EEA6A}"/>
                </a:ext>
              </a:extLst>
            </p:cNvPr>
            <p:cNvSpPr txBox="1"/>
            <p:nvPr/>
          </p:nvSpPr>
          <p:spPr>
            <a:xfrm>
              <a:off x="3510362" y="3186273"/>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3" name="文本框 42">
              <a:extLst>
                <a:ext uri="{FF2B5EF4-FFF2-40B4-BE49-F238E27FC236}">
                  <a16:creationId xmlns:a16="http://schemas.microsoft.com/office/drawing/2014/main" id="{205CA1DA-8936-43A2-8DBA-64A6494C9B41}"/>
                </a:ext>
              </a:extLst>
            </p:cNvPr>
            <p:cNvSpPr txBox="1"/>
            <p:nvPr/>
          </p:nvSpPr>
          <p:spPr>
            <a:xfrm>
              <a:off x="3810444" y="3186273"/>
              <a:ext cx="364202" cy="461665"/>
            </a:xfrm>
            <a:prstGeom prst="rect">
              <a:avLst/>
            </a:prstGeom>
            <a:noFill/>
          </p:spPr>
          <p:txBody>
            <a:bodyPr wrap="none" rtlCol="0">
              <a:spAutoFit/>
            </a:bodyPr>
            <a:lstStyle/>
            <a:p>
              <a:r>
                <a:rPr lang="en-US" altLang="zh-CN" sz="2400" dirty="0"/>
                <a:t>=</a:t>
              </a:r>
              <a:endParaRPr lang="zh-CN" altLang="en-US" sz="2400" dirty="0"/>
            </a:p>
          </p:txBody>
        </p:sp>
        <p:sp>
          <p:nvSpPr>
            <p:cNvPr id="44" name="文本框 43">
              <a:extLst>
                <a:ext uri="{FF2B5EF4-FFF2-40B4-BE49-F238E27FC236}">
                  <a16:creationId xmlns:a16="http://schemas.microsoft.com/office/drawing/2014/main" id="{96ADA3D4-6FB8-4AAA-A5F2-F50B53A06075}"/>
                </a:ext>
              </a:extLst>
            </p:cNvPr>
            <p:cNvSpPr txBox="1"/>
            <p:nvPr/>
          </p:nvSpPr>
          <p:spPr>
            <a:xfrm>
              <a:off x="4111501" y="31862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45" name="文本框 44">
              <a:extLst>
                <a:ext uri="{FF2B5EF4-FFF2-40B4-BE49-F238E27FC236}">
                  <a16:creationId xmlns:a16="http://schemas.microsoft.com/office/drawing/2014/main" id="{63998409-1EB9-4DD0-8F66-431F40290BF9}"/>
                </a:ext>
              </a:extLst>
            </p:cNvPr>
            <p:cNvSpPr txBox="1"/>
            <p:nvPr/>
          </p:nvSpPr>
          <p:spPr>
            <a:xfrm>
              <a:off x="3216692" y="3542184"/>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47" name="文本框 46">
              <a:extLst>
                <a:ext uri="{FF2B5EF4-FFF2-40B4-BE49-F238E27FC236}">
                  <a16:creationId xmlns:a16="http://schemas.microsoft.com/office/drawing/2014/main" id="{2462B961-9C39-4920-A01C-E2DB7071DAE9}"/>
                </a:ext>
              </a:extLst>
            </p:cNvPr>
            <p:cNvSpPr txBox="1"/>
            <p:nvPr/>
          </p:nvSpPr>
          <p:spPr>
            <a:xfrm>
              <a:off x="3510362" y="392493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48" name="文本框 47">
              <a:extLst>
                <a:ext uri="{FF2B5EF4-FFF2-40B4-BE49-F238E27FC236}">
                  <a16:creationId xmlns:a16="http://schemas.microsoft.com/office/drawing/2014/main" id="{F0F25334-791D-4238-8D47-7FB7484CC0B1}"/>
                </a:ext>
              </a:extLst>
            </p:cNvPr>
            <p:cNvSpPr txBox="1"/>
            <p:nvPr/>
          </p:nvSpPr>
          <p:spPr>
            <a:xfrm>
              <a:off x="3810444" y="3924937"/>
              <a:ext cx="364202" cy="461665"/>
            </a:xfrm>
            <a:prstGeom prst="rect">
              <a:avLst/>
            </a:prstGeom>
            <a:noFill/>
          </p:spPr>
          <p:txBody>
            <a:bodyPr wrap="none" rtlCol="0">
              <a:spAutoFit/>
            </a:bodyPr>
            <a:lstStyle/>
            <a:p>
              <a:r>
                <a:rPr lang="en-US" altLang="zh-CN" sz="2400" dirty="0"/>
                <a:t>=</a:t>
              </a:r>
              <a:endParaRPr lang="zh-CN" altLang="en-US" sz="2400" dirty="0"/>
            </a:p>
          </p:txBody>
        </p:sp>
        <p:sp>
          <p:nvSpPr>
            <p:cNvPr id="50" name="文本框 49">
              <a:extLst>
                <a:ext uri="{FF2B5EF4-FFF2-40B4-BE49-F238E27FC236}">
                  <a16:creationId xmlns:a16="http://schemas.microsoft.com/office/drawing/2014/main" id="{23BB0CE7-4A32-4DCB-B81F-107ABAAFB349}"/>
                </a:ext>
              </a:extLst>
            </p:cNvPr>
            <p:cNvSpPr txBox="1"/>
            <p:nvPr/>
          </p:nvSpPr>
          <p:spPr>
            <a:xfrm>
              <a:off x="4111501" y="3924937"/>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51" name="文本框 50">
              <a:extLst>
                <a:ext uri="{FF2B5EF4-FFF2-40B4-BE49-F238E27FC236}">
                  <a16:creationId xmlns:a16="http://schemas.microsoft.com/office/drawing/2014/main" id="{07CE5DD5-069F-479E-85C3-F74F75C2CACB}"/>
                </a:ext>
              </a:extLst>
            </p:cNvPr>
            <p:cNvSpPr txBox="1"/>
            <p:nvPr/>
          </p:nvSpPr>
          <p:spPr>
            <a:xfrm>
              <a:off x="3210280" y="4304636"/>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53" name="文本框 52">
              <a:extLst>
                <a:ext uri="{FF2B5EF4-FFF2-40B4-BE49-F238E27FC236}">
                  <a16:creationId xmlns:a16="http://schemas.microsoft.com/office/drawing/2014/main" id="{EFAEE13A-45A2-430C-A144-1257FB405B16}"/>
                </a:ext>
              </a:extLst>
            </p:cNvPr>
            <p:cNvSpPr txBox="1"/>
            <p:nvPr/>
          </p:nvSpPr>
          <p:spPr>
            <a:xfrm>
              <a:off x="4111501" y="430463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54" name="文本框 53">
              <a:extLst>
                <a:ext uri="{FF2B5EF4-FFF2-40B4-BE49-F238E27FC236}">
                  <a16:creationId xmlns:a16="http://schemas.microsoft.com/office/drawing/2014/main" id="{274AC846-7E7C-41F2-B1D9-66BF0963A880}"/>
                </a:ext>
              </a:extLst>
            </p:cNvPr>
            <p:cNvSpPr txBox="1"/>
            <p:nvPr/>
          </p:nvSpPr>
          <p:spPr>
            <a:xfrm>
              <a:off x="4312269" y="2816941"/>
              <a:ext cx="269626" cy="461665"/>
            </a:xfrm>
            <a:prstGeom prst="rect">
              <a:avLst/>
            </a:prstGeom>
            <a:noFill/>
          </p:spPr>
          <p:txBody>
            <a:bodyPr wrap="none" rtlCol="0">
              <a:spAutoFit/>
            </a:bodyPr>
            <a:lstStyle/>
            <a:p>
              <a:r>
                <a:rPr lang="en-US" altLang="zh-CN" sz="2400" dirty="0"/>
                <a:t>:</a:t>
              </a:r>
              <a:endParaRPr lang="zh-CN" altLang="en-US" sz="2400" dirty="0"/>
            </a:p>
          </p:txBody>
        </p:sp>
      </p:grpSp>
    </p:spTree>
    <p:extLst>
      <p:ext uri="{BB962C8B-B14F-4D97-AF65-F5344CB8AC3E}">
        <p14:creationId xmlns:p14="http://schemas.microsoft.com/office/powerpoint/2010/main" val="40956358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59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4647477"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5861470"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6049983"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6206436"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6388537"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5320296"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5620378"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5921435"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5620378"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5920460"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6221517"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5321466"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5620378"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5920460"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6221517"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5326708"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5620378"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5920460"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6221517"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5320296"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6221517"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6422285" y="2801573"/>
            <a:ext cx="269626" cy="461665"/>
          </a:xfrm>
          <a:prstGeom prst="rect">
            <a:avLst/>
          </a:prstGeom>
          <a:noFill/>
        </p:spPr>
        <p:txBody>
          <a:bodyPr wrap="none" rtlCol="0">
            <a:spAutoFit/>
          </a:bodyPr>
          <a:lstStyle/>
          <a:p>
            <a:r>
              <a:rPr lang="en-US" altLang="zh-CN" sz="2400" dirty="0"/>
              <a:t>:</a:t>
            </a:r>
            <a:endParaRPr lang="zh-CN" altLang="en-US" sz="2400" dirty="0"/>
          </a:p>
        </p:txBody>
      </p:sp>
    </p:spTree>
    <p:extLst>
      <p:ext uri="{BB962C8B-B14F-4D97-AF65-F5344CB8AC3E}">
        <p14:creationId xmlns:p14="http://schemas.microsoft.com/office/powerpoint/2010/main" val="968204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1C07E133-152D-464F-A006-CC435A513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49" y="1698026"/>
            <a:ext cx="7200900" cy="3305175"/>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347686"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561679"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750192"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906645"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3088746"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2020505"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320587"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621644"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320587"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620669"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921726"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2021675"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320587"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620669"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921726"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2026917"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320587"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620669"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921726"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2020505"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921726"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3122494"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347686" y="2063964"/>
            <a:ext cx="2113278" cy="4850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726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7E93F582-7E34-473C-8FCF-443C421E3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17" y="1784652"/>
            <a:ext cx="5244409" cy="2407156"/>
          </a:xfrm>
          <a:prstGeom prst="rect">
            <a:avLst/>
          </a:prstGeom>
        </p:spPr>
      </p:pic>
      <p:pic>
        <p:nvPicPr>
          <p:cNvPr id="38" name="图片 37">
            <a:extLst>
              <a:ext uri="{FF2B5EF4-FFF2-40B4-BE49-F238E27FC236}">
                <a16:creationId xmlns:a16="http://schemas.microsoft.com/office/drawing/2014/main" id="{08BDBCE5-40AB-4447-A88F-74EE4C97D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031" y="1784652"/>
            <a:ext cx="7257774" cy="3747069"/>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28</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37" name="矩形 36">
            <a:extLst>
              <a:ext uri="{FF2B5EF4-FFF2-40B4-BE49-F238E27FC236}">
                <a16:creationId xmlns:a16="http://schemas.microsoft.com/office/drawing/2014/main" id="{E5285163-84C8-4A6A-8787-FBCCBBDD3367}"/>
              </a:ext>
            </a:extLst>
          </p:cNvPr>
          <p:cNvSpPr/>
          <p:nvPr/>
        </p:nvSpPr>
        <p:spPr>
          <a:xfrm>
            <a:off x="1662888" y="2506727"/>
            <a:ext cx="989373" cy="36339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0744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999299B-91E8-45B9-BA27-B3663F091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843" y="1840824"/>
            <a:ext cx="6159517" cy="3180057"/>
          </a:xfrm>
          <a:prstGeom prst="rect">
            <a:avLst/>
          </a:prstGeom>
        </p:spPr>
      </p:pic>
      <p:pic>
        <p:nvPicPr>
          <p:cNvPr id="45" name="图片 44">
            <a:extLst>
              <a:ext uri="{FF2B5EF4-FFF2-40B4-BE49-F238E27FC236}">
                <a16:creationId xmlns:a16="http://schemas.microsoft.com/office/drawing/2014/main" id="{ED309F56-BA50-49E6-98B1-42B4B148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219" y="1840824"/>
            <a:ext cx="8574381" cy="317635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29</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80744" y="2838782"/>
            <a:ext cx="1452962" cy="382345"/>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1681327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90501" y="4189677"/>
            <a:ext cx="5368944" cy="725488"/>
          </a:xfrm>
        </p:spPr>
        <p:txBody>
          <a:bodyPr/>
          <a:lstStyle/>
          <a:p>
            <a:r>
              <a:rPr lang="zh-CN" altLang="en-US" dirty="0">
                <a:ea typeface="+mn-ea"/>
                <a:cs typeface="+mn-ea"/>
              </a:rPr>
              <a:t>目标回顾</a:t>
            </a:r>
          </a:p>
        </p:txBody>
      </p:sp>
      <p:sp>
        <p:nvSpPr>
          <p:cNvPr id="8" name="文本占位符 7">
            <a:extLst>
              <a:ext uri="{FF2B5EF4-FFF2-40B4-BE49-F238E27FC236}">
                <a16:creationId xmlns:a16="http://schemas.microsoft.com/office/drawing/2014/main" id="{29CDF616-2CE0-46D4-8F70-CAB25B835CC4}"/>
              </a:ext>
            </a:extLst>
          </p:cNvPr>
          <p:cNvSpPr>
            <a:spLocks noGrp="1"/>
          </p:cNvSpPr>
          <p:nvPr>
            <p:ph type="body" sz="quarter" idx="11"/>
          </p:nvPr>
        </p:nvSpPr>
        <p:spPr>
          <a:xfrm>
            <a:off x="-190501" y="4857350"/>
            <a:ext cx="5368944" cy="424732"/>
          </a:xfrm>
        </p:spPr>
        <p:txBody>
          <a:bodyPr/>
          <a:lstStyle/>
          <a:p>
            <a:r>
              <a:rPr lang="en-US" altLang="zh-CN" spc="500" dirty="0">
                <a:solidFill>
                  <a:prstClr val="white">
                    <a:lumMod val="75000"/>
                  </a:prstClr>
                </a:solidFill>
                <a:cs typeface="+mn-ea"/>
              </a:rPr>
              <a:t>Goals Review</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F6A570F-808A-4118-BBE1-E6B081C2F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327" y="1772495"/>
            <a:ext cx="6589502" cy="2441060"/>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30</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020428"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234421"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422934"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579387"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761488"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693247"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993329"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294386"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993329"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293411"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594468"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694417"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993329"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293411"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594468"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699659"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993329"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293411"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594468"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693247"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594468"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795236"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530418" y="2838782"/>
            <a:ext cx="1603288" cy="770000"/>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0F376804-DC6D-4F7E-A087-FD1FF8550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326" y="1772495"/>
            <a:ext cx="8262131" cy="3313010"/>
          </a:xfrm>
          <a:prstGeom prst="rect">
            <a:avLst/>
          </a:prstGeom>
        </p:spPr>
      </p:pic>
    </p:spTree>
    <p:extLst>
      <p:ext uri="{BB962C8B-B14F-4D97-AF65-F5344CB8AC3E}">
        <p14:creationId xmlns:p14="http://schemas.microsoft.com/office/powerpoint/2010/main" val="2723625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2B852760-8F7F-4420-8AF4-2493E2F6A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02" y="1829755"/>
            <a:ext cx="7495478" cy="3005592"/>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31</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300763"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1514756"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1703269"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1859722"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041823"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973582"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1273664"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1574721"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1273664"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1573746"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1874803"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974752"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1273664"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1573746"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1874803"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979994"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1273664"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1573746"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1874803"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973582"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1874803"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075571"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810753" y="3594763"/>
            <a:ext cx="1603288" cy="772281"/>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2" name="图片 51">
            <a:extLst>
              <a:ext uri="{FF2B5EF4-FFF2-40B4-BE49-F238E27FC236}">
                <a16:creationId xmlns:a16="http://schemas.microsoft.com/office/drawing/2014/main" id="{C8853D50-7049-475D-B877-9096F1750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54" y="1829755"/>
            <a:ext cx="9111184" cy="3394121"/>
          </a:xfrm>
          <a:prstGeom prst="rect">
            <a:avLst/>
          </a:prstGeom>
        </p:spPr>
      </p:pic>
    </p:spTree>
    <p:extLst>
      <p:ext uri="{BB962C8B-B14F-4D97-AF65-F5344CB8AC3E}">
        <p14:creationId xmlns:p14="http://schemas.microsoft.com/office/powerpoint/2010/main" val="1670947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D22B8371-6848-43F8-AC22-BAA2E1D77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9158446" cy="3411727"/>
          </a:xfrm>
          <a:prstGeom prst="rect">
            <a:avLst/>
          </a:prstGeom>
        </p:spPr>
      </p:pic>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32</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sp>
        <p:nvSpPr>
          <p:cNvPr id="53" name="矩形 52">
            <a:extLst>
              <a:ext uri="{FF2B5EF4-FFF2-40B4-BE49-F238E27FC236}">
                <a16:creationId xmlns:a16="http://schemas.microsoft.com/office/drawing/2014/main" id="{22A0AC7B-32F5-4CFB-A724-817A72D1CC89}"/>
              </a:ext>
            </a:extLst>
          </p:cNvPr>
          <p:cNvSpPr/>
          <p:nvPr/>
        </p:nvSpPr>
        <p:spPr>
          <a:xfrm>
            <a:off x="1666632" y="4367044"/>
            <a:ext cx="1603288" cy="379698"/>
          </a:xfrm>
          <a:prstGeom prst="rect">
            <a:avLst/>
          </a:prstGeom>
          <a:noFill/>
          <a:ln w="57150">
            <a:solidFill>
              <a:srgbClr val="445437"/>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2273102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xit" presetSubtype="0" fill="hold" nodeType="withEffect">
                                  <p:stCondLst>
                                    <p:cond delay="0"/>
                                  </p:stCondLst>
                                  <p:childTnLst>
                                    <p:animEffect transition="out" filter="fade">
                                      <p:cBhvr>
                                        <p:cTn id="9" dur="250"/>
                                        <p:tgtEl>
                                          <p:spTgt spid="33"/>
                                        </p:tgtEl>
                                      </p:cBhvr>
                                    </p:animEffect>
                                    <p:set>
                                      <p:cBhvr>
                                        <p:cTn id="10"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80C1E41-E104-40FF-95A5-EE88D6617B25}"/>
              </a:ext>
            </a:extLst>
          </p:cNvPr>
          <p:cNvSpPr>
            <a:spLocks noGrp="1"/>
          </p:cNvSpPr>
          <p:nvPr>
            <p:ph type="dt" sz="half" idx="1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5E37385-ED2F-461E-8580-3252EFC2D840}"/>
              </a:ext>
            </a:extLst>
          </p:cNvPr>
          <p:cNvSpPr>
            <a:spLocks noGrp="1"/>
          </p:cNvSpPr>
          <p:nvPr>
            <p:ph type="sldNum" sz="quarter" idx="14"/>
          </p:nvPr>
        </p:nvSpPr>
        <p:spPr/>
        <p:txBody>
          <a:bodyPr/>
          <a:lstStyle/>
          <a:p>
            <a:fld id="{C79ECAFE-A460-4E13-ABCB-32CAE6136244}" type="slidenum">
              <a:rPr lang="zh-CN" altLang="en-US" smtClean="0"/>
              <a:pPr/>
              <a:t>33</a:t>
            </a:fld>
            <a:endParaRPr lang="zh-CN" altLang="en-US" dirty="0"/>
          </a:p>
        </p:txBody>
      </p:sp>
      <p:sp>
        <p:nvSpPr>
          <p:cNvPr id="6" name="文本框 5">
            <a:extLst>
              <a:ext uri="{FF2B5EF4-FFF2-40B4-BE49-F238E27FC236}">
                <a16:creationId xmlns:a16="http://schemas.microsoft.com/office/drawing/2014/main" id="{B7F65C05-D58C-4BF8-9378-175A2CA7C870}"/>
              </a:ext>
            </a:extLst>
          </p:cNvPr>
          <p:cNvSpPr txBox="1"/>
          <p:nvPr/>
        </p:nvSpPr>
        <p:spPr>
          <a:xfrm>
            <a:off x="1379843" y="340343"/>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strike="noStrike" kern="1200" cap="none" spc="0" normalizeH="0" baseline="0" noProof="0" dirty="0" err="1">
                <a:ln>
                  <a:noFill/>
                </a:ln>
                <a:solidFill>
                  <a:srgbClr val="445437"/>
                </a:solidFill>
                <a:effectLst/>
                <a:uLnTx/>
                <a:uFillTx/>
                <a:latin typeface="Arial"/>
                <a:ea typeface="Microsoft YaHei"/>
                <a:cs typeface="+mn-ea"/>
              </a:rPr>
              <a:t>UniXcoder</a:t>
            </a:r>
            <a:endParaRPr kumimoji="0" lang="zh-CN" altLang="en-US" sz="2000" b="1" i="0" strike="noStrike" kern="1200" cap="none" spc="0" normalizeH="0" baseline="0" noProof="0" dirty="0">
              <a:ln>
                <a:noFill/>
              </a:ln>
              <a:solidFill>
                <a:srgbClr val="445437"/>
              </a:solidFill>
              <a:effectLst/>
              <a:uLnTx/>
              <a:uFillTx/>
              <a:latin typeface="Arial"/>
              <a:ea typeface="Microsoft YaHei"/>
              <a:cs typeface="+mn-ea"/>
            </a:endParaRPr>
          </a:p>
        </p:txBody>
      </p:sp>
      <p:sp>
        <p:nvSpPr>
          <p:cNvPr id="9" name="文本框 8">
            <a:extLst>
              <a:ext uri="{FF2B5EF4-FFF2-40B4-BE49-F238E27FC236}">
                <a16:creationId xmlns:a16="http://schemas.microsoft.com/office/drawing/2014/main" id="{F1D040FA-1CC4-4C50-8C83-7DAA035DB545}"/>
              </a:ext>
            </a:extLst>
          </p:cNvPr>
          <p:cNvSpPr txBox="1"/>
          <p:nvPr/>
        </p:nvSpPr>
        <p:spPr>
          <a:xfrm>
            <a:off x="1156642" y="2076330"/>
            <a:ext cx="1452962" cy="461665"/>
          </a:xfrm>
          <a:prstGeom prst="rect">
            <a:avLst/>
          </a:prstGeom>
          <a:noFill/>
        </p:spPr>
        <p:txBody>
          <a:bodyPr wrap="square" rtlCol="0">
            <a:spAutoFit/>
          </a:bodyPr>
          <a:lstStyle/>
          <a:p>
            <a:r>
              <a:rPr lang="en-US" altLang="zh-CN" sz="2400" dirty="0"/>
              <a:t>def max(</a:t>
            </a:r>
            <a:endParaRPr lang="zh-CN" altLang="en-US" sz="2400" dirty="0"/>
          </a:p>
        </p:txBody>
      </p:sp>
      <p:sp>
        <p:nvSpPr>
          <p:cNvPr id="10" name="文本框 9">
            <a:extLst>
              <a:ext uri="{FF2B5EF4-FFF2-40B4-BE49-F238E27FC236}">
                <a16:creationId xmlns:a16="http://schemas.microsoft.com/office/drawing/2014/main" id="{CAD89F8D-17AA-44AE-9095-4F41C590F044}"/>
              </a:ext>
            </a:extLst>
          </p:cNvPr>
          <p:cNvSpPr txBox="1"/>
          <p:nvPr/>
        </p:nvSpPr>
        <p:spPr>
          <a:xfrm>
            <a:off x="2370635" y="2076330"/>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11" name="文本框 10">
            <a:extLst>
              <a:ext uri="{FF2B5EF4-FFF2-40B4-BE49-F238E27FC236}">
                <a16:creationId xmlns:a16="http://schemas.microsoft.com/office/drawing/2014/main" id="{F4E0D18A-6CC6-4FFB-B067-5E298F5CDE4D}"/>
              </a:ext>
            </a:extLst>
          </p:cNvPr>
          <p:cNvSpPr txBox="1"/>
          <p:nvPr/>
        </p:nvSpPr>
        <p:spPr>
          <a:xfrm>
            <a:off x="2559148" y="2076330"/>
            <a:ext cx="269626" cy="461665"/>
          </a:xfrm>
          <a:prstGeom prst="rect">
            <a:avLst/>
          </a:prstGeom>
          <a:noFill/>
        </p:spPr>
        <p:txBody>
          <a:bodyPr wrap="none" rtlCol="0">
            <a:spAutoFit/>
          </a:bodyPr>
          <a:lstStyle/>
          <a:p>
            <a:r>
              <a:rPr lang="en-US" altLang="zh-CN" sz="2400" dirty="0"/>
              <a:t>,</a:t>
            </a:r>
            <a:endParaRPr lang="zh-CN" altLang="en-US" sz="2400" dirty="0"/>
          </a:p>
        </p:txBody>
      </p:sp>
      <p:sp>
        <p:nvSpPr>
          <p:cNvPr id="12" name="文本框 11">
            <a:extLst>
              <a:ext uri="{FF2B5EF4-FFF2-40B4-BE49-F238E27FC236}">
                <a16:creationId xmlns:a16="http://schemas.microsoft.com/office/drawing/2014/main" id="{CE9B65E1-6F87-4216-BAD2-438E03C9A269}"/>
              </a:ext>
            </a:extLst>
          </p:cNvPr>
          <p:cNvSpPr txBox="1"/>
          <p:nvPr/>
        </p:nvSpPr>
        <p:spPr>
          <a:xfrm>
            <a:off x="2715601" y="2076330"/>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3" name="文本框 12">
            <a:extLst>
              <a:ext uri="{FF2B5EF4-FFF2-40B4-BE49-F238E27FC236}">
                <a16:creationId xmlns:a16="http://schemas.microsoft.com/office/drawing/2014/main" id="{335B556A-E98B-4870-ACF6-7FC6617404A1}"/>
              </a:ext>
            </a:extLst>
          </p:cNvPr>
          <p:cNvSpPr txBox="1"/>
          <p:nvPr/>
        </p:nvSpPr>
        <p:spPr>
          <a:xfrm>
            <a:off x="2897702" y="2076330"/>
            <a:ext cx="372218" cy="461665"/>
          </a:xfrm>
          <a:prstGeom prst="rect">
            <a:avLst/>
          </a:prstGeom>
          <a:noFill/>
        </p:spPr>
        <p:txBody>
          <a:bodyPr wrap="none" rtlCol="0">
            <a:spAutoFit/>
          </a:bodyPr>
          <a:lstStyle/>
          <a:p>
            <a:r>
              <a:rPr lang="en-US" altLang="zh-CN" sz="2400" dirty="0"/>
              <a:t>):</a:t>
            </a:r>
            <a:endParaRPr lang="zh-CN" altLang="en-US" sz="2400" dirty="0"/>
          </a:p>
        </p:txBody>
      </p:sp>
      <p:sp>
        <p:nvSpPr>
          <p:cNvPr id="14" name="文本框 13">
            <a:extLst>
              <a:ext uri="{FF2B5EF4-FFF2-40B4-BE49-F238E27FC236}">
                <a16:creationId xmlns:a16="http://schemas.microsoft.com/office/drawing/2014/main" id="{F267B242-E524-4912-80CF-E480BAA83620}"/>
              </a:ext>
            </a:extLst>
          </p:cNvPr>
          <p:cNvSpPr txBox="1"/>
          <p:nvPr/>
        </p:nvSpPr>
        <p:spPr>
          <a:xfrm>
            <a:off x="1829461" y="2420610"/>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15" name="文本框 14">
            <a:extLst>
              <a:ext uri="{FF2B5EF4-FFF2-40B4-BE49-F238E27FC236}">
                <a16:creationId xmlns:a16="http://schemas.microsoft.com/office/drawing/2014/main" id="{AA7AD87F-69DA-428B-A5F2-F96F7855D98D}"/>
              </a:ext>
            </a:extLst>
          </p:cNvPr>
          <p:cNvSpPr txBox="1"/>
          <p:nvPr/>
        </p:nvSpPr>
        <p:spPr>
          <a:xfrm>
            <a:off x="2129543" y="2445662"/>
            <a:ext cx="364202" cy="461665"/>
          </a:xfrm>
          <a:prstGeom prst="rect">
            <a:avLst/>
          </a:prstGeom>
          <a:noFill/>
        </p:spPr>
        <p:txBody>
          <a:bodyPr wrap="none" rtlCol="0">
            <a:spAutoFit/>
          </a:bodyPr>
          <a:lstStyle/>
          <a:p>
            <a:r>
              <a:rPr lang="en-US" altLang="zh-CN" sz="2400" dirty="0"/>
              <a:t>=</a:t>
            </a:r>
            <a:endParaRPr lang="zh-CN" altLang="en-US" sz="2400" dirty="0"/>
          </a:p>
        </p:txBody>
      </p:sp>
      <p:sp>
        <p:nvSpPr>
          <p:cNvPr id="16" name="文本框 15">
            <a:extLst>
              <a:ext uri="{FF2B5EF4-FFF2-40B4-BE49-F238E27FC236}">
                <a16:creationId xmlns:a16="http://schemas.microsoft.com/office/drawing/2014/main" id="{F5655DC9-2A1F-4C4B-9F2B-AFBC9B7A4F73}"/>
              </a:ext>
            </a:extLst>
          </p:cNvPr>
          <p:cNvSpPr txBox="1"/>
          <p:nvPr/>
        </p:nvSpPr>
        <p:spPr>
          <a:xfrm>
            <a:off x="2430600" y="2445662"/>
            <a:ext cx="356188" cy="461665"/>
          </a:xfrm>
          <a:prstGeom prst="rect">
            <a:avLst/>
          </a:prstGeom>
          <a:noFill/>
        </p:spPr>
        <p:txBody>
          <a:bodyPr wrap="none" rtlCol="0">
            <a:spAutoFit/>
          </a:bodyPr>
          <a:lstStyle/>
          <a:p>
            <a:r>
              <a:rPr lang="en-US" altLang="zh-CN" sz="2400" dirty="0"/>
              <a:t>0</a:t>
            </a:r>
            <a:endParaRPr lang="zh-CN" altLang="en-US" sz="2400" dirty="0"/>
          </a:p>
        </p:txBody>
      </p:sp>
      <p:sp>
        <p:nvSpPr>
          <p:cNvPr id="17" name="文本框 16">
            <a:extLst>
              <a:ext uri="{FF2B5EF4-FFF2-40B4-BE49-F238E27FC236}">
                <a16:creationId xmlns:a16="http://schemas.microsoft.com/office/drawing/2014/main" id="{FE9271C2-E197-44DD-9F1D-B948F7DFD531}"/>
              </a:ext>
            </a:extLst>
          </p:cNvPr>
          <p:cNvSpPr txBox="1"/>
          <p:nvPr/>
        </p:nvSpPr>
        <p:spPr>
          <a:xfrm>
            <a:off x="2129543" y="2801573"/>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18" name="文本框 17">
            <a:extLst>
              <a:ext uri="{FF2B5EF4-FFF2-40B4-BE49-F238E27FC236}">
                <a16:creationId xmlns:a16="http://schemas.microsoft.com/office/drawing/2014/main" id="{7FD57D3B-83ED-4B2C-A185-D1D46A2FB384}"/>
              </a:ext>
            </a:extLst>
          </p:cNvPr>
          <p:cNvSpPr txBox="1"/>
          <p:nvPr/>
        </p:nvSpPr>
        <p:spPr>
          <a:xfrm>
            <a:off x="2429625" y="2801573"/>
            <a:ext cx="364202" cy="461665"/>
          </a:xfrm>
          <a:prstGeom prst="rect">
            <a:avLst/>
          </a:prstGeom>
          <a:noFill/>
        </p:spPr>
        <p:txBody>
          <a:bodyPr wrap="none" rtlCol="0">
            <a:spAutoFit/>
          </a:bodyPr>
          <a:lstStyle/>
          <a:p>
            <a:r>
              <a:rPr lang="en-US" altLang="zh-CN" sz="2400" dirty="0"/>
              <a:t>&gt;</a:t>
            </a:r>
            <a:endParaRPr lang="zh-CN" altLang="en-US" sz="2400" dirty="0"/>
          </a:p>
        </p:txBody>
      </p:sp>
      <p:sp>
        <p:nvSpPr>
          <p:cNvPr id="19" name="文本框 18">
            <a:extLst>
              <a:ext uri="{FF2B5EF4-FFF2-40B4-BE49-F238E27FC236}">
                <a16:creationId xmlns:a16="http://schemas.microsoft.com/office/drawing/2014/main" id="{CFCF53F1-4C6F-4754-9AB2-B27B616C5105}"/>
              </a:ext>
            </a:extLst>
          </p:cNvPr>
          <p:cNvSpPr txBox="1"/>
          <p:nvPr/>
        </p:nvSpPr>
        <p:spPr>
          <a:xfrm>
            <a:off x="2730682" y="2801573"/>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0" name="文本框 19">
            <a:extLst>
              <a:ext uri="{FF2B5EF4-FFF2-40B4-BE49-F238E27FC236}">
                <a16:creationId xmlns:a16="http://schemas.microsoft.com/office/drawing/2014/main" id="{0D863C5F-E82E-4F81-B226-7907E4688B13}"/>
              </a:ext>
            </a:extLst>
          </p:cNvPr>
          <p:cNvSpPr txBox="1"/>
          <p:nvPr/>
        </p:nvSpPr>
        <p:spPr>
          <a:xfrm>
            <a:off x="1830631" y="2801573"/>
            <a:ext cx="338554" cy="461665"/>
          </a:xfrm>
          <a:prstGeom prst="rect">
            <a:avLst/>
          </a:prstGeom>
          <a:noFill/>
        </p:spPr>
        <p:txBody>
          <a:bodyPr wrap="none" rtlCol="0">
            <a:spAutoFit/>
          </a:bodyPr>
          <a:lstStyle/>
          <a:p>
            <a:r>
              <a:rPr lang="en-US" altLang="zh-CN" sz="2400" dirty="0"/>
              <a:t>if</a:t>
            </a:r>
            <a:endParaRPr lang="zh-CN" altLang="en-US" sz="2400" dirty="0"/>
          </a:p>
        </p:txBody>
      </p:sp>
      <p:sp>
        <p:nvSpPr>
          <p:cNvPr id="21" name="文本框 20">
            <a:extLst>
              <a:ext uri="{FF2B5EF4-FFF2-40B4-BE49-F238E27FC236}">
                <a16:creationId xmlns:a16="http://schemas.microsoft.com/office/drawing/2014/main" id="{73F7C834-36A5-4271-86FA-50D663D3A774}"/>
              </a:ext>
            </a:extLst>
          </p:cNvPr>
          <p:cNvSpPr txBox="1"/>
          <p:nvPr/>
        </p:nvSpPr>
        <p:spPr>
          <a:xfrm>
            <a:off x="2129543" y="3170905"/>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2" name="文本框 21">
            <a:extLst>
              <a:ext uri="{FF2B5EF4-FFF2-40B4-BE49-F238E27FC236}">
                <a16:creationId xmlns:a16="http://schemas.microsoft.com/office/drawing/2014/main" id="{F40CA953-62A1-4BD9-BB0C-518055A98EDD}"/>
              </a:ext>
            </a:extLst>
          </p:cNvPr>
          <p:cNvSpPr txBox="1"/>
          <p:nvPr/>
        </p:nvSpPr>
        <p:spPr>
          <a:xfrm>
            <a:off x="2429625" y="3170905"/>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3" name="文本框 22">
            <a:extLst>
              <a:ext uri="{FF2B5EF4-FFF2-40B4-BE49-F238E27FC236}">
                <a16:creationId xmlns:a16="http://schemas.microsoft.com/office/drawing/2014/main" id="{5BAEBFDF-8FFB-46F1-9BBC-2DA639891DE2}"/>
              </a:ext>
            </a:extLst>
          </p:cNvPr>
          <p:cNvSpPr txBox="1"/>
          <p:nvPr/>
        </p:nvSpPr>
        <p:spPr>
          <a:xfrm>
            <a:off x="2730682" y="3170905"/>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24" name="文本框 23">
            <a:extLst>
              <a:ext uri="{FF2B5EF4-FFF2-40B4-BE49-F238E27FC236}">
                <a16:creationId xmlns:a16="http://schemas.microsoft.com/office/drawing/2014/main" id="{BC4CABD1-55CE-4182-8CEE-145239F700AF}"/>
              </a:ext>
            </a:extLst>
          </p:cNvPr>
          <p:cNvSpPr txBox="1"/>
          <p:nvPr/>
        </p:nvSpPr>
        <p:spPr>
          <a:xfrm>
            <a:off x="1835873" y="3526816"/>
            <a:ext cx="835485" cy="461665"/>
          </a:xfrm>
          <a:prstGeom prst="rect">
            <a:avLst/>
          </a:prstGeom>
          <a:noFill/>
        </p:spPr>
        <p:txBody>
          <a:bodyPr wrap="none" rtlCol="0">
            <a:spAutoFit/>
          </a:bodyPr>
          <a:lstStyle/>
          <a:p>
            <a:r>
              <a:rPr lang="en-US" altLang="zh-CN" sz="2400" dirty="0"/>
              <a:t>else:</a:t>
            </a:r>
            <a:endParaRPr lang="zh-CN" altLang="en-US" sz="2400" dirty="0"/>
          </a:p>
        </p:txBody>
      </p:sp>
      <p:sp>
        <p:nvSpPr>
          <p:cNvPr id="25" name="文本框 24">
            <a:extLst>
              <a:ext uri="{FF2B5EF4-FFF2-40B4-BE49-F238E27FC236}">
                <a16:creationId xmlns:a16="http://schemas.microsoft.com/office/drawing/2014/main" id="{749132F7-FF81-45EE-B4D8-42B22C2B5F97}"/>
              </a:ext>
            </a:extLst>
          </p:cNvPr>
          <p:cNvSpPr txBox="1"/>
          <p:nvPr/>
        </p:nvSpPr>
        <p:spPr>
          <a:xfrm>
            <a:off x="2129543" y="3909569"/>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26" name="文本框 25">
            <a:extLst>
              <a:ext uri="{FF2B5EF4-FFF2-40B4-BE49-F238E27FC236}">
                <a16:creationId xmlns:a16="http://schemas.microsoft.com/office/drawing/2014/main" id="{2C8187F9-A565-49B2-ABB2-138D425637ED}"/>
              </a:ext>
            </a:extLst>
          </p:cNvPr>
          <p:cNvSpPr txBox="1"/>
          <p:nvPr/>
        </p:nvSpPr>
        <p:spPr>
          <a:xfrm>
            <a:off x="2429625" y="3909569"/>
            <a:ext cx="364202" cy="461665"/>
          </a:xfrm>
          <a:prstGeom prst="rect">
            <a:avLst/>
          </a:prstGeom>
          <a:noFill/>
        </p:spPr>
        <p:txBody>
          <a:bodyPr wrap="none" rtlCol="0">
            <a:spAutoFit/>
          </a:bodyPr>
          <a:lstStyle/>
          <a:p>
            <a:r>
              <a:rPr lang="en-US" altLang="zh-CN" sz="2400" dirty="0"/>
              <a:t>=</a:t>
            </a:r>
            <a:endParaRPr lang="zh-CN" altLang="en-US" sz="2400" dirty="0"/>
          </a:p>
        </p:txBody>
      </p:sp>
      <p:sp>
        <p:nvSpPr>
          <p:cNvPr id="27" name="文本框 26">
            <a:extLst>
              <a:ext uri="{FF2B5EF4-FFF2-40B4-BE49-F238E27FC236}">
                <a16:creationId xmlns:a16="http://schemas.microsoft.com/office/drawing/2014/main" id="{210926D0-E39F-4040-890E-EBEDFCCAC866}"/>
              </a:ext>
            </a:extLst>
          </p:cNvPr>
          <p:cNvSpPr txBox="1"/>
          <p:nvPr/>
        </p:nvSpPr>
        <p:spPr>
          <a:xfrm>
            <a:off x="2730682" y="3909569"/>
            <a:ext cx="356188" cy="461665"/>
          </a:xfrm>
          <a:prstGeom prst="rect">
            <a:avLst/>
          </a:prstGeom>
          <a:noFill/>
        </p:spPr>
        <p:txBody>
          <a:bodyPr wrap="none" rtlCol="0">
            <a:spAutoFit/>
          </a:bodyPr>
          <a:lstStyle/>
          <a:p>
            <a:r>
              <a:rPr lang="en-US" altLang="zh-CN" sz="2400" dirty="0"/>
              <a:t>a</a:t>
            </a:r>
            <a:endParaRPr lang="zh-CN" altLang="en-US" sz="2400" dirty="0"/>
          </a:p>
        </p:txBody>
      </p:sp>
      <p:sp>
        <p:nvSpPr>
          <p:cNvPr id="28" name="文本框 27">
            <a:extLst>
              <a:ext uri="{FF2B5EF4-FFF2-40B4-BE49-F238E27FC236}">
                <a16:creationId xmlns:a16="http://schemas.microsoft.com/office/drawing/2014/main" id="{D079C094-DBE8-4C71-B7C2-3877BD11679A}"/>
              </a:ext>
            </a:extLst>
          </p:cNvPr>
          <p:cNvSpPr txBox="1"/>
          <p:nvPr/>
        </p:nvSpPr>
        <p:spPr>
          <a:xfrm>
            <a:off x="1829461" y="4289268"/>
            <a:ext cx="989373" cy="461665"/>
          </a:xfrm>
          <a:prstGeom prst="rect">
            <a:avLst/>
          </a:prstGeom>
          <a:noFill/>
        </p:spPr>
        <p:txBody>
          <a:bodyPr wrap="none" rtlCol="0">
            <a:spAutoFit/>
          </a:bodyPr>
          <a:lstStyle/>
          <a:p>
            <a:r>
              <a:rPr lang="en-US" altLang="zh-CN" sz="2400" dirty="0"/>
              <a:t>return</a:t>
            </a:r>
            <a:endParaRPr lang="zh-CN" altLang="en-US" sz="2400" dirty="0"/>
          </a:p>
        </p:txBody>
      </p:sp>
      <p:sp>
        <p:nvSpPr>
          <p:cNvPr id="29" name="文本框 28">
            <a:extLst>
              <a:ext uri="{FF2B5EF4-FFF2-40B4-BE49-F238E27FC236}">
                <a16:creationId xmlns:a16="http://schemas.microsoft.com/office/drawing/2014/main" id="{C18316D5-9E0B-4FCB-A202-F27D93759C9C}"/>
              </a:ext>
            </a:extLst>
          </p:cNvPr>
          <p:cNvSpPr txBox="1"/>
          <p:nvPr/>
        </p:nvSpPr>
        <p:spPr>
          <a:xfrm>
            <a:off x="2730682" y="4289267"/>
            <a:ext cx="338554" cy="461665"/>
          </a:xfrm>
          <a:prstGeom prst="rect">
            <a:avLst/>
          </a:prstGeom>
          <a:noFill/>
        </p:spPr>
        <p:txBody>
          <a:bodyPr wrap="none" rtlCol="0">
            <a:spAutoFit/>
          </a:bodyPr>
          <a:lstStyle/>
          <a:p>
            <a:r>
              <a:rPr lang="en-US" altLang="zh-CN" sz="2400" dirty="0"/>
              <a:t>x</a:t>
            </a:r>
            <a:endParaRPr lang="zh-CN" altLang="en-US" sz="2400" dirty="0"/>
          </a:p>
        </p:txBody>
      </p:sp>
      <p:sp>
        <p:nvSpPr>
          <p:cNvPr id="30" name="文本框 29">
            <a:extLst>
              <a:ext uri="{FF2B5EF4-FFF2-40B4-BE49-F238E27FC236}">
                <a16:creationId xmlns:a16="http://schemas.microsoft.com/office/drawing/2014/main" id="{6D8A882E-9C09-4297-956F-81A3BDE96A95}"/>
              </a:ext>
            </a:extLst>
          </p:cNvPr>
          <p:cNvSpPr txBox="1"/>
          <p:nvPr/>
        </p:nvSpPr>
        <p:spPr>
          <a:xfrm>
            <a:off x="2931450" y="2801573"/>
            <a:ext cx="269626" cy="461665"/>
          </a:xfrm>
          <a:prstGeom prst="rect">
            <a:avLst/>
          </a:prstGeom>
          <a:noFill/>
        </p:spPr>
        <p:txBody>
          <a:bodyPr wrap="none" rtlCol="0">
            <a:spAutoFit/>
          </a:bodyPr>
          <a:lstStyle/>
          <a:p>
            <a:r>
              <a:rPr lang="en-US" altLang="zh-CN" sz="2400" dirty="0"/>
              <a:t>:</a:t>
            </a:r>
            <a:endParaRPr lang="zh-CN" altLang="en-US" sz="2400" dirty="0"/>
          </a:p>
        </p:txBody>
      </p:sp>
      <p:pic>
        <p:nvPicPr>
          <p:cNvPr id="35" name="图片 34">
            <a:extLst>
              <a:ext uri="{FF2B5EF4-FFF2-40B4-BE49-F238E27FC236}">
                <a16:creationId xmlns:a16="http://schemas.microsoft.com/office/drawing/2014/main" id="{498ADA3D-BE9D-4EFB-8DC9-895657E27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002" y="1822897"/>
            <a:ext cx="7746960" cy="3407838"/>
          </a:xfrm>
          <a:prstGeom prst="rect">
            <a:avLst/>
          </a:prstGeom>
        </p:spPr>
      </p:pic>
    </p:spTree>
    <p:extLst>
      <p:ext uri="{BB962C8B-B14F-4D97-AF65-F5344CB8AC3E}">
        <p14:creationId xmlns:p14="http://schemas.microsoft.com/office/powerpoint/2010/main" val="1293902688"/>
      </p:ext>
    </p:extLst>
  </p:cSld>
  <p:clrMapOvr>
    <a:masterClrMapping/>
  </p:clrMapOvr>
  <p:transition advClick="0" advTm="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C3F241E0-5A9D-409E-BF7C-ABB28A86E769}"/>
              </a:ext>
            </a:extLst>
          </p:cNvPr>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61" name="矩形 60">
            <a:extLst>
              <a:ext uri="{FF2B5EF4-FFF2-40B4-BE49-F238E27FC236}">
                <a16:creationId xmlns:a16="http://schemas.microsoft.com/office/drawing/2014/main" id="{2938AB44-3DB0-4157-998B-CBDD4EEE0BD6}"/>
              </a:ext>
            </a:extLst>
          </p:cNvPr>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zh-CN" altLang="en-US" dirty="0">
                <a:ea typeface="+mn-ea"/>
                <a:cs typeface="+mn-ea"/>
              </a:rPr>
              <a:t>深度学习模型</a:t>
            </a:r>
          </a:p>
        </p:txBody>
      </p:sp>
      <p:sp>
        <p:nvSpPr>
          <p:cNvPr id="25" name="文本框 24">
            <a:extLst>
              <a:ext uri="{FF2B5EF4-FFF2-40B4-BE49-F238E27FC236}">
                <a16:creationId xmlns:a16="http://schemas.microsoft.com/office/drawing/2014/main" id="{C5CB3483-E673-4039-8113-1101083C12B6}"/>
              </a:ext>
            </a:extLst>
          </p:cNvPr>
          <p:cNvSpPr txBox="1"/>
          <p:nvPr/>
        </p:nvSpPr>
        <p:spPr>
          <a:xfrm>
            <a:off x="66040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总参数量达</a:t>
            </a:r>
            <a:r>
              <a:rPr kumimoji="0" lang="en-US" altLang="zh-CN" sz="1800" b="0" i="0" u="none" strike="noStrike" kern="1200" cap="none" spc="0" normalizeH="0" baseline="0" noProof="0" dirty="0">
                <a:ln>
                  <a:noFill/>
                </a:ln>
                <a:solidFill>
                  <a:prstClr val="black"/>
                </a:solidFill>
                <a:effectLst/>
                <a:uLnTx/>
                <a:uFillTx/>
                <a:latin typeface="Microsoft YaHei"/>
                <a:ea typeface="Microsoft YaHei"/>
                <a:cs typeface="+mn-ea"/>
              </a:rPr>
              <a:t>125M</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err="1">
                <a:ea typeface="Microsoft YaHei"/>
                <a:cs typeface="+mn-ea"/>
              </a:rPr>
              <a:t>RoBERTa</a:t>
            </a:r>
            <a:r>
              <a:rPr lang="zh-CN" altLang="en-US" dirty="0">
                <a:ea typeface="Microsoft YaHei"/>
                <a:cs typeface="+mn-ea"/>
              </a:rPr>
              <a:t>参数初始化</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采用与</a:t>
            </a:r>
            <a:r>
              <a:rPr lang="en-US" altLang="zh-CN" dirty="0" err="1">
                <a:latin typeface="Microsoft YaHei"/>
                <a:ea typeface="Microsoft YaHei"/>
                <a:cs typeface="+mn-ea"/>
              </a:rPr>
              <a:t>RoBERTa</a:t>
            </a:r>
            <a:r>
              <a:rPr lang="zh-CN" altLang="en-US" dirty="0">
                <a:latin typeface="Microsoft YaHei"/>
                <a:ea typeface="Microsoft YaHei"/>
                <a:cs typeface="+mn-ea"/>
              </a:rPr>
              <a:t>一样的分词器</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47" name="文本框 46">
            <a:extLst>
              <a:ext uri="{FF2B5EF4-FFF2-40B4-BE49-F238E27FC236}">
                <a16:creationId xmlns:a16="http://schemas.microsoft.com/office/drawing/2014/main" id="{1A792DBA-DE14-4085-B926-61234F05E583}"/>
              </a:ext>
            </a:extLst>
          </p:cNvPr>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采用抽象语法树处理代码数据</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采用</a:t>
            </a:r>
            <a:r>
              <a:rPr lang="en-US" altLang="zh-CN" dirty="0">
                <a:latin typeface="Microsoft YaHei"/>
                <a:ea typeface="Microsoft YaHei"/>
                <a:cs typeface="+mn-ea"/>
              </a:rPr>
              <a:t>BERT,</a:t>
            </a:r>
            <a:r>
              <a:rPr lang="zh-CN" altLang="en-US" dirty="0">
                <a:latin typeface="Microsoft YaHei"/>
                <a:ea typeface="Microsoft YaHei"/>
                <a:cs typeface="+mn-ea"/>
              </a:rPr>
              <a:t> </a:t>
            </a:r>
            <a:r>
              <a:rPr lang="en-US" altLang="zh-CN" dirty="0">
                <a:latin typeface="Microsoft YaHei"/>
                <a:ea typeface="Microsoft YaHei"/>
                <a:cs typeface="+mn-ea"/>
              </a:rPr>
              <a:t>GPT</a:t>
            </a:r>
            <a:r>
              <a:rPr lang="zh-CN" altLang="en-US" dirty="0">
                <a:latin typeface="Microsoft YaHei"/>
                <a:ea typeface="Microsoft YaHei"/>
                <a:cs typeface="+mn-ea"/>
              </a:rPr>
              <a:t>和</a:t>
            </a:r>
            <a:r>
              <a:rPr lang="en-US" altLang="zh-CN" dirty="0">
                <a:latin typeface="Microsoft YaHei"/>
                <a:ea typeface="Microsoft YaHei"/>
                <a:cs typeface="+mn-ea"/>
              </a:rPr>
              <a:t>BART</a:t>
            </a: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latin typeface="Microsoft YaHei"/>
                <a:ea typeface="Microsoft YaHei"/>
                <a:cs typeface="+mn-ea"/>
              </a:rPr>
              <a:t>的</a:t>
            </a: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预训练任务</a:t>
            </a:r>
            <a:endPar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endParaRPr>
          </a:p>
        </p:txBody>
      </p:sp>
      <p:sp>
        <p:nvSpPr>
          <p:cNvPr id="54" name="文本框 53">
            <a:extLst>
              <a:ext uri="{FF2B5EF4-FFF2-40B4-BE49-F238E27FC236}">
                <a16:creationId xmlns:a16="http://schemas.microsoft.com/office/drawing/2014/main" id="{09D79B5D-8DF0-4BCF-9012-0F2E6EEC76E2}"/>
              </a:ext>
            </a:extLst>
          </p:cNvPr>
          <p:cNvSpPr txBox="1"/>
          <p:nvPr/>
        </p:nvSpPr>
        <p:spPr>
          <a:xfrm>
            <a:off x="4424680"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ea typeface="Microsoft YaHei"/>
                <a:cs typeface="+mn-ea"/>
              </a:rPr>
              <a:t>采用</a:t>
            </a:r>
            <a:r>
              <a:rPr lang="en-US" altLang="zh-CN" dirty="0">
                <a:ea typeface="Microsoft YaHei"/>
                <a:cs typeface="+mn-ea"/>
              </a:rPr>
              <a:t>DFG</a:t>
            </a:r>
            <a:r>
              <a:rPr lang="zh-CN" altLang="en-US" dirty="0">
                <a:ea typeface="Microsoft YaHei"/>
                <a:cs typeface="+mn-ea"/>
              </a:rPr>
              <a:t>数据流图</a:t>
            </a:r>
            <a:endParaRPr lang="en-US" altLang="zh-CN" dirty="0">
              <a:ea typeface="Microsoft YaHei"/>
              <a:cs typeface="+mn-ea"/>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ea typeface="Microsoft YaHei"/>
                <a:cs typeface="+mn-ea"/>
              </a:rPr>
              <a:t>MRR</a:t>
            </a:r>
            <a:r>
              <a:rPr lang="zh-CN" altLang="en-US" dirty="0">
                <a:ea typeface="Microsoft YaHei"/>
                <a:cs typeface="+mn-ea"/>
              </a:rPr>
              <a:t>指标超越</a:t>
            </a:r>
            <a:r>
              <a:rPr lang="en-US" altLang="zh-CN" dirty="0">
                <a:ea typeface="Microsoft YaHei"/>
                <a:cs typeface="+mn-ea"/>
              </a:rPr>
              <a:t>CodeBERT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Microsoft YaHei"/>
                <a:cs typeface="+mn-ea"/>
              </a:rPr>
              <a:t>额外增加“边预测”训练任务</a:t>
            </a:r>
          </a:p>
        </p:txBody>
      </p:sp>
      <p:grpSp>
        <p:nvGrpSpPr>
          <p:cNvPr id="14" name="组合 13">
            <a:extLst>
              <a:ext uri="{FF2B5EF4-FFF2-40B4-BE49-F238E27FC236}">
                <a16:creationId xmlns:a16="http://schemas.microsoft.com/office/drawing/2014/main" id="{4AB1B054-97A7-4103-9458-924CA75CC6F1}"/>
              </a:ext>
            </a:extLst>
          </p:cNvPr>
          <p:cNvGrpSpPr/>
          <p:nvPr/>
        </p:nvGrpSpPr>
        <p:grpSpPr>
          <a:xfrm>
            <a:off x="1325234" y="3452838"/>
            <a:ext cx="2012326" cy="2012326"/>
            <a:chOff x="1279514" y="3407118"/>
            <a:chExt cx="2103766" cy="2103766"/>
          </a:xfrm>
        </p:grpSpPr>
        <p:sp>
          <p:nvSpPr>
            <p:cNvPr id="74" name="弧形 73">
              <a:extLst>
                <a:ext uri="{FF2B5EF4-FFF2-40B4-BE49-F238E27FC236}">
                  <a16:creationId xmlns:a16="http://schemas.microsoft.com/office/drawing/2014/main" id="{FF7D9CEF-5797-4F5A-ADA9-04D5CAD642D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0" name="弧形 9">
              <a:extLst>
                <a:ext uri="{FF2B5EF4-FFF2-40B4-BE49-F238E27FC236}">
                  <a16:creationId xmlns:a16="http://schemas.microsoft.com/office/drawing/2014/main" id="{67F1A32A-6977-4186-ABA3-F6BFACDAE5E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9" name="弧形 58">
              <a:extLst>
                <a:ext uri="{FF2B5EF4-FFF2-40B4-BE49-F238E27FC236}">
                  <a16:creationId xmlns:a16="http://schemas.microsoft.com/office/drawing/2014/main" id="{6E46E8E1-5D4F-473E-BA37-EC93E848480B}"/>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60BECDE7-0C92-490D-B65F-EC3617E1170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83C01822-71BB-4D37-A1B4-ED7A2244F7A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2" name="弧形 61">
              <a:extLst>
                <a:ext uri="{FF2B5EF4-FFF2-40B4-BE49-F238E27FC236}">
                  <a16:creationId xmlns:a16="http://schemas.microsoft.com/office/drawing/2014/main" id="{2461A45A-2C44-4E43-AF2D-8CCF15A4410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AB87E03C-D680-45B2-8B0A-FF7E397C29DD}"/>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92A01576-634F-49A4-B14E-FBE26CF4086F}"/>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932D3282-04E3-4AA2-BF09-8749FDDAF3B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B8ADC447-1AEA-4E51-AC85-EB13C988DC7E}"/>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12" name="等腰三角形 11">
            <a:extLst>
              <a:ext uri="{FF2B5EF4-FFF2-40B4-BE49-F238E27FC236}">
                <a16:creationId xmlns:a16="http://schemas.microsoft.com/office/drawing/2014/main" id="{C68AD78D-1074-4D90-91B3-AD95B70F040B}"/>
              </a:ext>
            </a:extLst>
          </p:cNvPr>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矩形 22">
            <a:extLst>
              <a:ext uri="{FF2B5EF4-FFF2-40B4-BE49-F238E27FC236}">
                <a16:creationId xmlns:a16="http://schemas.microsoft.com/office/drawing/2014/main" id="{3BDBC91C-7A0E-42D6-9288-3A4968A32B71}"/>
              </a:ext>
            </a:extLst>
          </p:cNvPr>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4" name="文本框 23">
            <a:extLst>
              <a:ext uri="{FF2B5EF4-FFF2-40B4-BE49-F238E27FC236}">
                <a16:creationId xmlns:a16="http://schemas.microsoft.com/office/drawing/2014/main" id="{F4A4DF87-6A6F-423A-94DA-F9BDD1366E6A}"/>
              </a:ext>
            </a:extLst>
          </p:cNvPr>
          <p:cNvSpPr txBox="1"/>
          <p:nvPr/>
        </p:nvSpPr>
        <p:spPr>
          <a:xfrm>
            <a:off x="1379843"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72" name="组合 271">
            <a:extLst>
              <a:ext uri="{FF2B5EF4-FFF2-40B4-BE49-F238E27FC236}">
                <a16:creationId xmlns:a16="http://schemas.microsoft.com/office/drawing/2014/main" id="{DD1C2FAC-A150-4E97-B4DB-0AB9A9AE8965}"/>
              </a:ext>
            </a:extLst>
          </p:cNvPr>
          <p:cNvGrpSpPr>
            <a:grpSpLocks noChangeAspect="1"/>
          </p:cNvGrpSpPr>
          <p:nvPr/>
        </p:nvGrpSpPr>
        <p:grpSpPr>
          <a:xfrm>
            <a:off x="4896680" y="3248078"/>
            <a:ext cx="2396906" cy="2421844"/>
            <a:chOff x="1279514" y="3407118"/>
            <a:chExt cx="2103766" cy="2103766"/>
          </a:xfrm>
        </p:grpSpPr>
        <p:sp>
          <p:nvSpPr>
            <p:cNvPr id="276" name="弧形 275">
              <a:extLst>
                <a:ext uri="{FF2B5EF4-FFF2-40B4-BE49-F238E27FC236}">
                  <a16:creationId xmlns:a16="http://schemas.microsoft.com/office/drawing/2014/main" id="{1459137D-6942-41EC-BAE9-D1FB9F67E895}"/>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7" name="弧形 276">
              <a:extLst>
                <a:ext uri="{FF2B5EF4-FFF2-40B4-BE49-F238E27FC236}">
                  <a16:creationId xmlns:a16="http://schemas.microsoft.com/office/drawing/2014/main" id="{B571D24D-84F5-45FF-87F7-3906F7880F1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8" name="弧形 277">
              <a:extLst>
                <a:ext uri="{FF2B5EF4-FFF2-40B4-BE49-F238E27FC236}">
                  <a16:creationId xmlns:a16="http://schemas.microsoft.com/office/drawing/2014/main" id="{FBB7C8B6-2CDA-43DD-8885-D4281A27209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9" name="弧形 278">
              <a:extLst>
                <a:ext uri="{FF2B5EF4-FFF2-40B4-BE49-F238E27FC236}">
                  <a16:creationId xmlns:a16="http://schemas.microsoft.com/office/drawing/2014/main" id="{C9A3CEDE-FB64-40ED-9DAC-674FAA1D8841}"/>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0" name="弧形 279">
              <a:extLst>
                <a:ext uri="{FF2B5EF4-FFF2-40B4-BE49-F238E27FC236}">
                  <a16:creationId xmlns:a16="http://schemas.microsoft.com/office/drawing/2014/main" id="{8B99A6DD-8CDA-4D0E-A14B-E448B6586C1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1" name="弧形 280">
              <a:extLst>
                <a:ext uri="{FF2B5EF4-FFF2-40B4-BE49-F238E27FC236}">
                  <a16:creationId xmlns:a16="http://schemas.microsoft.com/office/drawing/2014/main" id="{FB5FF50F-946D-49A4-994D-02A40FF26BB8}"/>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2" name="弧形 281">
              <a:extLst>
                <a:ext uri="{FF2B5EF4-FFF2-40B4-BE49-F238E27FC236}">
                  <a16:creationId xmlns:a16="http://schemas.microsoft.com/office/drawing/2014/main" id="{D7BE1658-4A20-43A0-B69A-41A65145444F}"/>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3" name="弧形 282">
              <a:extLst>
                <a:ext uri="{FF2B5EF4-FFF2-40B4-BE49-F238E27FC236}">
                  <a16:creationId xmlns:a16="http://schemas.microsoft.com/office/drawing/2014/main" id="{0327E4F8-5511-4303-B648-6E135E6BB3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4" name="弧形 283">
              <a:extLst>
                <a:ext uri="{FF2B5EF4-FFF2-40B4-BE49-F238E27FC236}">
                  <a16:creationId xmlns:a16="http://schemas.microsoft.com/office/drawing/2014/main" id="{2FEEB64A-F6AE-4E6E-8E94-6FE0E6D96A19}"/>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5" name="弧形 284">
              <a:extLst>
                <a:ext uri="{FF2B5EF4-FFF2-40B4-BE49-F238E27FC236}">
                  <a16:creationId xmlns:a16="http://schemas.microsoft.com/office/drawing/2014/main" id="{81D1DE6E-8AE6-4C82-88FC-AC795B5ECC25}"/>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73" name="等腰三角形 272">
            <a:extLst>
              <a:ext uri="{FF2B5EF4-FFF2-40B4-BE49-F238E27FC236}">
                <a16:creationId xmlns:a16="http://schemas.microsoft.com/office/drawing/2014/main" id="{0C89FBF0-2D7E-46CD-9CE1-E31AC980EB9B}"/>
              </a:ext>
            </a:extLst>
          </p:cNvPr>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5" name="文本框 274">
            <a:extLst>
              <a:ext uri="{FF2B5EF4-FFF2-40B4-BE49-F238E27FC236}">
                <a16:creationId xmlns:a16="http://schemas.microsoft.com/office/drawing/2014/main" id="{A14F1BFC-52B0-4771-A228-10B05C2F70B3}"/>
              </a:ext>
            </a:extLst>
          </p:cNvPr>
          <p:cNvSpPr txBox="1"/>
          <p:nvPr/>
        </p:nvSpPr>
        <p:spPr>
          <a:xfrm>
            <a:off x="4935199" y="42176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287" name="组合 286">
            <a:extLst>
              <a:ext uri="{FF2B5EF4-FFF2-40B4-BE49-F238E27FC236}">
                <a16:creationId xmlns:a16="http://schemas.microsoft.com/office/drawing/2014/main" id="{B08A1909-93B2-4D08-AB90-54968DB59311}"/>
              </a:ext>
            </a:extLst>
          </p:cNvPr>
          <p:cNvGrpSpPr/>
          <p:nvPr/>
        </p:nvGrpSpPr>
        <p:grpSpPr>
          <a:xfrm>
            <a:off x="8854119" y="3452838"/>
            <a:ext cx="2012326" cy="2012326"/>
            <a:chOff x="1279514" y="3407118"/>
            <a:chExt cx="2103766" cy="2103766"/>
          </a:xfrm>
        </p:grpSpPr>
        <p:sp>
          <p:nvSpPr>
            <p:cNvPr id="291" name="弧形 290">
              <a:extLst>
                <a:ext uri="{FF2B5EF4-FFF2-40B4-BE49-F238E27FC236}">
                  <a16:creationId xmlns:a16="http://schemas.microsoft.com/office/drawing/2014/main" id="{BB05C6B3-0358-48FF-AA13-C232D1C6680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2" name="弧形 291">
              <a:extLst>
                <a:ext uri="{FF2B5EF4-FFF2-40B4-BE49-F238E27FC236}">
                  <a16:creationId xmlns:a16="http://schemas.microsoft.com/office/drawing/2014/main" id="{64058D42-9844-4799-9B07-BAAB17065E4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3" name="弧形 292">
              <a:extLst>
                <a:ext uri="{FF2B5EF4-FFF2-40B4-BE49-F238E27FC236}">
                  <a16:creationId xmlns:a16="http://schemas.microsoft.com/office/drawing/2014/main" id="{8752655F-274E-4892-AB4C-6445B610562D}"/>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4" name="弧形 293">
              <a:extLst>
                <a:ext uri="{FF2B5EF4-FFF2-40B4-BE49-F238E27FC236}">
                  <a16:creationId xmlns:a16="http://schemas.microsoft.com/office/drawing/2014/main" id="{650885E1-B35A-4B09-8EE0-D0E8DAA2242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5" name="弧形 294">
              <a:extLst>
                <a:ext uri="{FF2B5EF4-FFF2-40B4-BE49-F238E27FC236}">
                  <a16:creationId xmlns:a16="http://schemas.microsoft.com/office/drawing/2014/main" id="{57156ACC-2204-4FEE-A8B6-8F7C1264B30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6" name="弧形 295">
              <a:extLst>
                <a:ext uri="{FF2B5EF4-FFF2-40B4-BE49-F238E27FC236}">
                  <a16:creationId xmlns:a16="http://schemas.microsoft.com/office/drawing/2014/main" id="{BCB4DB58-85C4-49A9-B57B-915B0FE00473}"/>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97" name="弧形 296">
              <a:extLst>
                <a:ext uri="{FF2B5EF4-FFF2-40B4-BE49-F238E27FC236}">
                  <a16:creationId xmlns:a16="http://schemas.microsoft.com/office/drawing/2014/main" id="{1CA9564A-F60C-480B-AD32-C090AF9A8A01}"/>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8" name="弧形 297">
              <a:extLst>
                <a:ext uri="{FF2B5EF4-FFF2-40B4-BE49-F238E27FC236}">
                  <a16:creationId xmlns:a16="http://schemas.microsoft.com/office/drawing/2014/main" id="{B73A579F-C3F6-4AEF-AF6B-EE63E96FC90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9" name="弧形 298">
              <a:extLst>
                <a:ext uri="{FF2B5EF4-FFF2-40B4-BE49-F238E27FC236}">
                  <a16:creationId xmlns:a16="http://schemas.microsoft.com/office/drawing/2014/main" id="{F33900AA-0288-4BEB-83A7-0D4AF0E96CA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0" name="弧形 299">
              <a:extLst>
                <a:ext uri="{FF2B5EF4-FFF2-40B4-BE49-F238E27FC236}">
                  <a16:creationId xmlns:a16="http://schemas.microsoft.com/office/drawing/2014/main" id="{8C528BC6-4C04-4330-B926-FB6684E7886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88" name="等腰三角形 287">
            <a:extLst>
              <a:ext uri="{FF2B5EF4-FFF2-40B4-BE49-F238E27FC236}">
                <a16:creationId xmlns:a16="http://schemas.microsoft.com/office/drawing/2014/main" id="{EDBE03C3-75AF-4F45-AA94-FB2ABEAB9716}"/>
              </a:ext>
            </a:extLst>
          </p:cNvPr>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0" name="文本框 289">
            <a:extLst>
              <a:ext uri="{FF2B5EF4-FFF2-40B4-BE49-F238E27FC236}">
                <a16:creationId xmlns:a16="http://schemas.microsoft.com/office/drawing/2014/main" id="{A9B0BE67-A17B-4CC1-89A3-08999D1AD51C}"/>
              </a:ext>
            </a:extLst>
          </p:cNvPr>
          <p:cNvSpPr txBox="1"/>
          <p:nvPr/>
        </p:nvSpPr>
        <p:spPr>
          <a:xfrm>
            <a:off x="8908728" y="42044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6" name="日期占位符 5">
            <a:extLst>
              <a:ext uri="{FF2B5EF4-FFF2-40B4-BE49-F238E27FC236}">
                <a16:creationId xmlns:a16="http://schemas.microsoft.com/office/drawing/2014/main" id="{187FFDB6-97B1-4A7F-A7AE-B3A3ADF8B620}"/>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7" name="灯片编号占位符 6">
            <a:extLst>
              <a:ext uri="{FF2B5EF4-FFF2-40B4-BE49-F238E27FC236}">
                <a16:creationId xmlns:a16="http://schemas.microsoft.com/office/drawing/2014/main" id="{170B679C-169D-44F5-8333-6631640BFE4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400" b="0" i="0" u="none" strike="noStrike" kern="1200" cap="none" spc="0" normalizeH="0" baseline="0" noProof="0" dirty="0">
              <a:ln>
                <a:noFill/>
              </a:ln>
              <a:solidFill>
                <a:prstClr val="white">
                  <a:lumMod val="75000"/>
                </a:prstClr>
              </a:solidFill>
              <a:effectLst/>
              <a:uLnTx/>
              <a:uFillTx/>
              <a:latin typeface="Arial"/>
              <a:ea typeface="Microsoft YaHei"/>
              <a:cs typeface="+mn-cs"/>
            </a:endParaRPr>
          </a:p>
        </p:txBody>
      </p:sp>
      <p:cxnSp>
        <p:nvCxnSpPr>
          <p:cNvPr id="17" name="直接连接符 16">
            <a:extLst>
              <a:ext uri="{FF2B5EF4-FFF2-40B4-BE49-F238E27FC236}">
                <a16:creationId xmlns:a16="http://schemas.microsoft.com/office/drawing/2014/main" id="{80165DAE-1F28-47FE-8E57-2D8B828CBB8C}"/>
              </a:ext>
            </a:extLst>
          </p:cNvPr>
          <p:cNvCxnSpPr>
            <a:cxnSpLocks/>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E790-874D-4846-8612-83672EE628D8}"/>
              </a:ext>
            </a:extLst>
          </p:cNvPr>
          <p:cNvCxnSpPr>
            <a:cxnSpLocks/>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73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p:txBody>
          <a:bodyPr/>
          <a:lstStyle/>
          <a:p>
            <a:pPr lvl="0">
              <a:defRPr/>
            </a:pPr>
            <a:r>
              <a:rPr lang="zh-CN" altLang="en-US" dirty="0">
                <a:ea typeface="+mn-ea"/>
                <a:cs typeface="+mn-ea"/>
              </a:rPr>
              <a:t>经费使用情况</a:t>
            </a:r>
          </a:p>
        </p:txBody>
      </p:sp>
      <p:sp>
        <p:nvSpPr>
          <p:cNvPr id="7" name="文本占位符 6">
            <a:extLst>
              <a:ext uri="{FF2B5EF4-FFF2-40B4-BE49-F238E27FC236}">
                <a16:creationId xmlns:a16="http://schemas.microsoft.com/office/drawing/2014/main" id="{6A8B2261-61BC-489D-8FAD-6E0803947D86}"/>
              </a:ext>
            </a:extLst>
          </p:cNvPr>
          <p:cNvSpPr>
            <a:spLocks noGrp="1"/>
          </p:cNvSpPr>
          <p:nvPr>
            <p:ph type="body" sz="quarter" idx="11"/>
          </p:nvPr>
        </p:nvSpPr>
        <p:spPr/>
        <p:txBody>
          <a:bodyPr/>
          <a:lstStyle/>
          <a:p>
            <a:r>
              <a:rPr lang="en-US" altLang="zh-CN" dirty="0">
                <a:solidFill>
                  <a:prstClr val="white">
                    <a:lumMod val="75000"/>
                  </a:prstClr>
                </a:solidFill>
                <a:cs typeface="+mn-ea"/>
              </a:rPr>
              <a:t>Use of Funds</a:t>
            </a:r>
            <a:endParaRPr lang="en-US" altLang="zh-CN" sz="10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714555144"/>
      </p:ext>
    </p:extLst>
  </p:cSld>
  <p:clrMapOvr>
    <a:masterClrMapping/>
  </p:clrMapOvr>
  <p:transition advClick="0" advTm="0">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3333953386"/>
              </p:ext>
            </p:extLst>
          </p:nvPr>
        </p:nvGraphicFramePr>
        <p:xfrm>
          <a:off x="673100" y="3039305"/>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36</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483081507"/>
              </p:ext>
            </p:extLst>
          </p:nvPr>
        </p:nvGraphicFramePr>
        <p:xfrm>
          <a:off x="8641976" y="3039304"/>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9" name="图片 8">
            <a:extLst>
              <a:ext uri="{FF2B5EF4-FFF2-40B4-BE49-F238E27FC236}">
                <a16:creationId xmlns:a16="http://schemas.microsoft.com/office/drawing/2014/main" id="{B4F7F97B-FD83-4D93-975F-0E14E2BED46B}"/>
              </a:ext>
            </a:extLst>
          </p:cNvPr>
          <p:cNvPicPr>
            <a:picLocks noChangeAspect="1"/>
          </p:cNvPicPr>
          <p:nvPr/>
        </p:nvPicPr>
        <p:blipFill>
          <a:blip r:embed="rId3"/>
          <a:stretch>
            <a:fillRect/>
          </a:stretch>
        </p:blipFill>
        <p:spPr>
          <a:xfrm>
            <a:off x="2223547" y="7231699"/>
            <a:ext cx="7744906" cy="1495634"/>
          </a:xfrm>
          <a:prstGeom prst="rect">
            <a:avLst/>
          </a:prstGeom>
          <a:effectLst>
            <a:softEdge rad="38100"/>
          </a:effectLst>
        </p:spPr>
      </p:pic>
    </p:spTree>
    <p:extLst>
      <p:ext uri="{BB962C8B-B14F-4D97-AF65-F5344CB8AC3E}">
        <p14:creationId xmlns:p14="http://schemas.microsoft.com/office/powerpoint/2010/main" val="32270558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2" name="表格 1">
            <a:extLst>
              <a:ext uri="{FF2B5EF4-FFF2-40B4-BE49-F238E27FC236}">
                <a16:creationId xmlns:a16="http://schemas.microsoft.com/office/drawing/2014/main" id="{F8AA04F6-C5FB-4109-9D50-7DF4C98709EB}"/>
              </a:ext>
            </a:extLst>
          </p:cNvPr>
          <p:cNvGraphicFramePr>
            <a:graphicFrameLocks noGrp="1"/>
          </p:cNvGraphicFramePr>
          <p:nvPr>
            <p:extLst>
              <p:ext uri="{D42A27DB-BD31-4B8C-83A1-F6EECF244321}">
                <p14:modId xmlns:p14="http://schemas.microsoft.com/office/powerpoint/2010/main" val="2326020199"/>
              </p:ext>
            </p:extLst>
          </p:nvPr>
        </p:nvGraphicFramePr>
        <p:xfrm>
          <a:off x="673100" y="2425154"/>
          <a:ext cx="7968876" cy="1258267"/>
        </p:xfrm>
        <a:graphic>
          <a:graphicData uri="http://schemas.openxmlformats.org/drawingml/2006/table">
            <a:tbl>
              <a:tblPr firstRow="1" bandRow="1">
                <a:tableStyleId>{5C22544A-7EE6-4342-B048-85BDC9FD1C3A}</a:tableStyleId>
              </a:tblPr>
              <a:tblGrid>
                <a:gridCol w="1992219">
                  <a:extLst>
                    <a:ext uri="{9D8B030D-6E8A-4147-A177-3AD203B41FA5}">
                      <a16:colId xmlns:a16="http://schemas.microsoft.com/office/drawing/2014/main" val="2022790474"/>
                    </a:ext>
                  </a:extLst>
                </a:gridCol>
                <a:gridCol w="1992219">
                  <a:extLst>
                    <a:ext uri="{9D8B030D-6E8A-4147-A177-3AD203B41FA5}">
                      <a16:colId xmlns:a16="http://schemas.microsoft.com/office/drawing/2014/main" val="2999177813"/>
                    </a:ext>
                  </a:extLst>
                </a:gridCol>
                <a:gridCol w="1992219">
                  <a:extLst>
                    <a:ext uri="{9D8B030D-6E8A-4147-A177-3AD203B41FA5}">
                      <a16:colId xmlns:a16="http://schemas.microsoft.com/office/drawing/2014/main" val="2500498991"/>
                    </a:ext>
                  </a:extLst>
                </a:gridCol>
                <a:gridCol w="1992219">
                  <a:extLst>
                    <a:ext uri="{9D8B030D-6E8A-4147-A177-3AD203B41FA5}">
                      <a16:colId xmlns:a16="http://schemas.microsoft.com/office/drawing/2014/main" val="2407460840"/>
                    </a:ext>
                  </a:extLst>
                </a:gridCol>
              </a:tblGrid>
              <a:tr h="556693">
                <a:tc>
                  <a:txBody>
                    <a:bodyPr/>
                    <a:lstStyle/>
                    <a:p>
                      <a:pPr algn="ctr"/>
                      <a:r>
                        <a:rPr lang="en-US" altLang="zh-CN" sz="2000" dirty="0"/>
                        <a:t>CPU</a:t>
                      </a:r>
                      <a:r>
                        <a:rPr lang="zh-CN" altLang="en-US" sz="2000" dirty="0"/>
                        <a:t>核时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CPU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卡时</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GPU</a:t>
                      </a:r>
                      <a:r>
                        <a:rPr lang="zh-CN" altLang="en-US" sz="2000" dirty="0"/>
                        <a:t>费用</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77466083"/>
                  </a:ext>
                </a:extLst>
              </a:tr>
              <a:tr h="701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468.88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3.35</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124.39</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t>186.58</a:t>
                      </a:r>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8359139"/>
                  </a:ext>
                </a:extLst>
              </a:tr>
            </a:tbl>
          </a:graphicData>
        </a:graphic>
      </p:graphicFrame>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37</a:t>
            </a:fld>
            <a:endParaRPr lang="zh-CN" altLang="en-US" dirty="0"/>
          </a:p>
        </p:txBody>
      </p:sp>
      <p:graphicFrame>
        <p:nvGraphicFramePr>
          <p:cNvPr id="11" name="表格 10">
            <a:extLst>
              <a:ext uri="{FF2B5EF4-FFF2-40B4-BE49-F238E27FC236}">
                <a16:creationId xmlns:a16="http://schemas.microsoft.com/office/drawing/2014/main" id="{2D1FD109-0948-4087-B020-D69CEF2B79DD}"/>
              </a:ext>
            </a:extLst>
          </p:cNvPr>
          <p:cNvGraphicFramePr>
            <a:graphicFrameLocks noGrp="1"/>
          </p:cNvGraphicFramePr>
          <p:nvPr>
            <p:extLst>
              <p:ext uri="{D42A27DB-BD31-4B8C-83A1-F6EECF244321}">
                <p14:modId xmlns:p14="http://schemas.microsoft.com/office/powerpoint/2010/main" val="2531929808"/>
              </p:ext>
            </p:extLst>
          </p:nvPr>
        </p:nvGraphicFramePr>
        <p:xfrm>
          <a:off x="8641976" y="2425153"/>
          <a:ext cx="2876924" cy="1258267"/>
        </p:xfrm>
        <a:graphic>
          <a:graphicData uri="http://schemas.openxmlformats.org/drawingml/2006/table">
            <a:tbl>
              <a:tblPr firstRow="1" bandRow="1">
                <a:tableStyleId>{5C22544A-7EE6-4342-B048-85BDC9FD1C3A}</a:tableStyleId>
              </a:tblPr>
              <a:tblGrid>
                <a:gridCol w="2876924">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189.93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pic>
        <p:nvPicPr>
          <p:cNvPr id="6" name="图片 5">
            <a:extLst>
              <a:ext uri="{FF2B5EF4-FFF2-40B4-BE49-F238E27FC236}">
                <a16:creationId xmlns:a16="http://schemas.microsoft.com/office/drawing/2014/main" id="{9E5D87F9-D186-4F82-9BD2-6FF63F0E787F}"/>
              </a:ext>
            </a:extLst>
          </p:cNvPr>
          <p:cNvPicPr>
            <a:picLocks noChangeAspect="1"/>
          </p:cNvPicPr>
          <p:nvPr/>
        </p:nvPicPr>
        <p:blipFill>
          <a:blip r:embed="rId3"/>
          <a:stretch>
            <a:fillRect/>
          </a:stretch>
        </p:blipFill>
        <p:spPr>
          <a:xfrm>
            <a:off x="2223547" y="4234499"/>
            <a:ext cx="7744906" cy="1495634"/>
          </a:xfrm>
          <a:prstGeom prst="rect">
            <a:avLst/>
          </a:prstGeom>
          <a:effectLst>
            <a:softEdge rad="38100"/>
          </a:effectLst>
        </p:spPr>
      </p:pic>
      <p:grpSp>
        <p:nvGrpSpPr>
          <p:cNvPr id="21" name="组合 20">
            <a:extLst>
              <a:ext uri="{FF2B5EF4-FFF2-40B4-BE49-F238E27FC236}">
                <a16:creationId xmlns:a16="http://schemas.microsoft.com/office/drawing/2014/main" id="{A0E61F2F-25DD-43B3-898B-A4438F440D97}"/>
              </a:ext>
            </a:extLst>
          </p:cNvPr>
          <p:cNvGrpSpPr/>
          <p:nvPr/>
        </p:nvGrpSpPr>
        <p:grpSpPr>
          <a:xfrm>
            <a:off x="-2687966" y="4049738"/>
            <a:ext cx="2012326" cy="2012326"/>
            <a:chOff x="1279514" y="3407118"/>
            <a:chExt cx="2103766" cy="2103766"/>
          </a:xfrm>
        </p:grpSpPr>
        <p:sp>
          <p:nvSpPr>
            <p:cNvPr id="22" name="弧形 21">
              <a:extLst>
                <a:ext uri="{FF2B5EF4-FFF2-40B4-BE49-F238E27FC236}">
                  <a16:creationId xmlns:a16="http://schemas.microsoft.com/office/drawing/2014/main" id="{FEDB3967-0942-4432-A0F0-BCD8740ADFE4}"/>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3" name="弧形 22">
              <a:extLst>
                <a:ext uri="{FF2B5EF4-FFF2-40B4-BE49-F238E27FC236}">
                  <a16:creationId xmlns:a16="http://schemas.microsoft.com/office/drawing/2014/main" id="{460385EC-AA9B-415C-A14B-3076C82EBA08}"/>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4" name="弧形 23">
              <a:extLst>
                <a:ext uri="{FF2B5EF4-FFF2-40B4-BE49-F238E27FC236}">
                  <a16:creationId xmlns:a16="http://schemas.microsoft.com/office/drawing/2014/main" id="{F29BC6D9-58CD-4CEF-B34B-384299CEAB60}"/>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5" name="弧形 24">
              <a:extLst>
                <a:ext uri="{FF2B5EF4-FFF2-40B4-BE49-F238E27FC236}">
                  <a16:creationId xmlns:a16="http://schemas.microsoft.com/office/drawing/2014/main" id="{E71B9AB0-4B10-415D-8D2A-7B99EA072393}"/>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6" name="弧形 25">
              <a:extLst>
                <a:ext uri="{FF2B5EF4-FFF2-40B4-BE49-F238E27FC236}">
                  <a16:creationId xmlns:a16="http://schemas.microsoft.com/office/drawing/2014/main" id="{13AEAF34-E264-4A90-9D48-D4B0766287DC}"/>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7" name="弧形 26">
              <a:extLst>
                <a:ext uri="{FF2B5EF4-FFF2-40B4-BE49-F238E27FC236}">
                  <a16:creationId xmlns:a16="http://schemas.microsoft.com/office/drawing/2014/main" id="{EB5EC0B1-126A-4CD5-B14E-5A8DDA436F41}"/>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28" name="弧形 27">
              <a:extLst>
                <a:ext uri="{FF2B5EF4-FFF2-40B4-BE49-F238E27FC236}">
                  <a16:creationId xmlns:a16="http://schemas.microsoft.com/office/drawing/2014/main" id="{2AB2897B-5641-4000-8FE6-32CF9579C39C}"/>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 name="弧形 28">
              <a:extLst>
                <a:ext uri="{FF2B5EF4-FFF2-40B4-BE49-F238E27FC236}">
                  <a16:creationId xmlns:a16="http://schemas.microsoft.com/office/drawing/2014/main" id="{668DEF30-A9AF-4599-8F8F-FD91ABBC51DB}"/>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 name="弧形 29">
              <a:extLst>
                <a:ext uri="{FF2B5EF4-FFF2-40B4-BE49-F238E27FC236}">
                  <a16:creationId xmlns:a16="http://schemas.microsoft.com/office/drawing/2014/main" id="{9912FA91-EFDC-4946-9F42-E1CDB504764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1" name="弧形 30">
              <a:extLst>
                <a:ext uri="{FF2B5EF4-FFF2-40B4-BE49-F238E27FC236}">
                  <a16:creationId xmlns:a16="http://schemas.microsoft.com/office/drawing/2014/main" id="{5E5F26E9-7A0F-44CB-8BE4-667B0710A978}"/>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32" name="矩形 31">
            <a:extLst>
              <a:ext uri="{FF2B5EF4-FFF2-40B4-BE49-F238E27FC236}">
                <a16:creationId xmlns:a16="http://schemas.microsoft.com/office/drawing/2014/main" id="{7D00BBB4-ACCF-4BCC-BAE8-F1DD9DEDB944}"/>
              </a:ext>
            </a:extLst>
          </p:cNvPr>
          <p:cNvSpPr/>
          <p:nvPr/>
        </p:nvSpPr>
        <p:spPr>
          <a:xfrm>
            <a:off x="-2428240"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33" name="文本框 32">
            <a:extLst>
              <a:ext uri="{FF2B5EF4-FFF2-40B4-BE49-F238E27FC236}">
                <a16:creationId xmlns:a16="http://schemas.microsoft.com/office/drawing/2014/main" id="{F64A831B-D38E-4E0E-ADB3-5AF683ADE2A2}"/>
              </a:ext>
            </a:extLst>
          </p:cNvPr>
          <p:cNvSpPr txBox="1"/>
          <p:nvPr/>
        </p:nvSpPr>
        <p:spPr>
          <a:xfrm>
            <a:off x="-2633357"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47" name="矩形 46">
            <a:extLst>
              <a:ext uri="{FF2B5EF4-FFF2-40B4-BE49-F238E27FC236}">
                <a16:creationId xmlns:a16="http://schemas.microsoft.com/office/drawing/2014/main" id="{D75F16BA-BCB6-4034-B60E-1037FCC76EBF}"/>
              </a:ext>
            </a:extLst>
          </p:cNvPr>
          <p:cNvSpPr/>
          <p:nvPr/>
        </p:nvSpPr>
        <p:spPr>
          <a:xfrm>
            <a:off x="12911145"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48" name="组合 47">
            <a:extLst>
              <a:ext uri="{FF2B5EF4-FFF2-40B4-BE49-F238E27FC236}">
                <a16:creationId xmlns:a16="http://schemas.microsoft.com/office/drawing/2014/main" id="{AC9A62F5-F3B4-4888-A2D6-83900F00C2F5}"/>
              </a:ext>
            </a:extLst>
          </p:cNvPr>
          <p:cNvGrpSpPr/>
          <p:nvPr/>
        </p:nvGrpSpPr>
        <p:grpSpPr>
          <a:xfrm>
            <a:off x="12651419" y="4049738"/>
            <a:ext cx="2012326" cy="2012326"/>
            <a:chOff x="1279514" y="3407118"/>
            <a:chExt cx="2103766" cy="2103766"/>
          </a:xfrm>
        </p:grpSpPr>
        <p:sp>
          <p:nvSpPr>
            <p:cNvPr id="49" name="弧形 48">
              <a:extLst>
                <a:ext uri="{FF2B5EF4-FFF2-40B4-BE49-F238E27FC236}">
                  <a16:creationId xmlns:a16="http://schemas.microsoft.com/office/drawing/2014/main" id="{DFAF5C42-CF52-4CE1-935D-DD230A30D0E7}"/>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0" name="弧形 49">
              <a:extLst>
                <a:ext uri="{FF2B5EF4-FFF2-40B4-BE49-F238E27FC236}">
                  <a16:creationId xmlns:a16="http://schemas.microsoft.com/office/drawing/2014/main" id="{054ED878-A90B-41BE-9F4E-07264412706E}"/>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1" name="弧形 50">
              <a:extLst>
                <a:ext uri="{FF2B5EF4-FFF2-40B4-BE49-F238E27FC236}">
                  <a16:creationId xmlns:a16="http://schemas.microsoft.com/office/drawing/2014/main" id="{93D1F93F-13A2-4FDE-8430-A841ECE4FD1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2" name="弧形 51">
              <a:extLst>
                <a:ext uri="{FF2B5EF4-FFF2-40B4-BE49-F238E27FC236}">
                  <a16:creationId xmlns:a16="http://schemas.microsoft.com/office/drawing/2014/main" id="{BB455747-B70A-4A77-B134-89E7C24C3324}"/>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3" name="弧形 52">
              <a:extLst>
                <a:ext uri="{FF2B5EF4-FFF2-40B4-BE49-F238E27FC236}">
                  <a16:creationId xmlns:a16="http://schemas.microsoft.com/office/drawing/2014/main" id="{B8959D5C-3DC7-44DE-9905-2D16BCD021C8}"/>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4" name="弧形 53">
              <a:extLst>
                <a:ext uri="{FF2B5EF4-FFF2-40B4-BE49-F238E27FC236}">
                  <a16:creationId xmlns:a16="http://schemas.microsoft.com/office/drawing/2014/main" id="{9DC7AF77-467A-4B9E-A6BA-024D87E3D239}"/>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55" name="弧形 54">
              <a:extLst>
                <a:ext uri="{FF2B5EF4-FFF2-40B4-BE49-F238E27FC236}">
                  <a16:creationId xmlns:a16="http://schemas.microsoft.com/office/drawing/2014/main" id="{7EF2EBE4-8741-40AB-8600-93F884A28F46}"/>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6" name="弧形 55">
              <a:extLst>
                <a:ext uri="{FF2B5EF4-FFF2-40B4-BE49-F238E27FC236}">
                  <a16:creationId xmlns:a16="http://schemas.microsoft.com/office/drawing/2014/main" id="{78CA8E2E-865F-4E54-8B8D-BF9ECCDF027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7" name="弧形 56">
              <a:extLst>
                <a:ext uri="{FF2B5EF4-FFF2-40B4-BE49-F238E27FC236}">
                  <a16:creationId xmlns:a16="http://schemas.microsoft.com/office/drawing/2014/main" id="{A9BF7B7B-587F-46A0-8564-9506AF540B34}"/>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58" name="弧形 57">
              <a:extLst>
                <a:ext uri="{FF2B5EF4-FFF2-40B4-BE49-F238E27FC236}">
                  <a16:creationId xmlns:a16="http://schemas.microsoft.com/office/drawing/2014/main" id="{F7BB13DB-F501-478B-AB28-A083514A8211}"/>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59" name="文本框 58">
            <a:extLst>
              <a:ext uri="{FF2B5EF4-FFF2-40B4-BE49-F238E27FC236}">
                <a16:creationId xmlns:a16="http://schemas.microsoft.com/office/drawing/2014/main" id="{67D8D64A-581A-4BD9-8E30-EAC61EB97269}"/>
              </a:ext>
            </a:extLst>
          </p:cNvPr>
          <p:cNvSpPr txBox="1"/>
          <p:nvPr/>
        </p:nvSpPr>
        <p:spPr>
          <a:xfrm>
            <a:off x="12706028"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aphicFrame>
        <p:nvGraphicFramePr>
          <p:cNvPr id="60" name="表格 59">
            <a:extLst>
              <a:ext uri="{FF2B5EF4-FFF2-40B4-BE49-F238E27FC236}">
                <a16:creationId xmlns:a16="http://schemas.microsoft.com/office/drawing/2014/main" id="{7F011018-A74D-460B-866B-F384063DB073}"/>
              </a:ext>
            </a:extLst>
          </p:cNvPr>
          <p:cNvGraphicFramePr>
            <a:graphicFrameLocks noGrp="1"/>
          </p:cNvGraphicFramePr>
          <p:nvPr>
            <p:extLst>
              <p:ext uri="{D42A27DB-BD31-4B8C-83A1-F6EECF244321}">
                <p14:modId xmlns:p14="http://schemas.microsoft.com/office/powerpoint/2010/main" val="3852093149"/>
              </p:ext>
            </p:extLst>
          </p:nvPr>
        </p:nvGraphicFramePr>
        <p:xfrm>
          <a:off x="-2407912"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打印费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75.60</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61" name="表格 60">
            <a:extLst>
              <a:ext uri="{FF2B5EF4-FFF2-40B4-BE49-F238E27FC236}">
                <a16:creationId xmlns:a16="http://schemas.microsoft.com/office/drawing/2014/main" id="{CE996F39-88C9-4DED-BAD7-D3CFF3ED7134}"/>
              </a:ext>
            </a:extLst>
          </p:cNvPr>
          <p:cNvGraphicFramePr>
            <a:graphicFrameLocks noGrp="1"/>
          </p:cNvGraphicFramePr>
          <p:nvPr>
            <p:extLst>
              <p:ext uri="{D42A27DB-BD31-4B8C-83A1-F6EECF244321}">
                <p14:modId xmlns:p14="http://schemas.microsoft.com/office/powerpoint/2010/main" val="2464597398"/>
              </p:ext>
            </p:extLst>
          </p:nvPr>
        </p:nvGraphicFramePr>
        <p:xfrm>
          <a:off x="12481578"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总消耗</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265.53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
        <p:nvSpPr>
          <p:cNvPr id="62" name="矩形 61">
            <a:extLst>
              <a:ext uri="{FF2B5EF4-FFF2-40B4-BE49-F238E27FC236}">
                <a16:creationId xmlns:a16="http://schemas.microsoft.com/office/drawing/2014/main" id="{946727FC-58FF-4898-88F6-2F5BBD4F4118}"/>
              </a:ext>
            </a:extLst>
          </p:cNvPr>
          <p:cNvSpPr/>
          <p:nvPr/>
        </p:nvSpPr>
        <p:spPr>
          <a:xfrm>
            <a:off x="5175987" y="8941711"/>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63" name="组合 62">
            <a:extLst>
              <a:ext uri="{FF2B5EF4-FFF2-40B4-BE49-F238E27FC236}">
                <a16:creationId xmlns:a16="http://schemas.microsoft.com/office/drawing/2014/main" id="{0A9A5E7C-15DC-4E97-B16F-1A0C085CA3F9}"/>
              </a:ext>
            </a:extLst>
          </p:cNvPr>
          <p:cNvGrpSpPr>
            <a:grpSpLocks noChangeAspect="1"/>
          </p:cNvGrpSpPr>
          <p:nvPr/>
        </p:nvGrpSpPr>
        <p:grpSpPr>
          <a:xfrm>
            <a:off x="4723427" y="7772094"/>
            <a:ext cx="2396906" cy="2421844"/>
            <a:chOff x="1279514" y="3407118"/>
            <a:chExt cx="2103766" cy="2103766"/>
          </a:xfrm>
        </p:grpSpPr>
        <p:sp>
          <p:nvSpPr>
            <p:cNvPr id="64" name="弧形 63">
              <a:extLst>
                <a:ext uri="{FF2B5EF4-FFF2-40B4-BE49-F238E27FC236}">
                  <a16:creationId xmlns:a16="http://schemas.microsoft.com/office/drawing/2014/main" id="{720BFEDA-352C-426E-BB4F-D4573450652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5" name="弧形 64">
              <a:extLst>
                <a:ext uri="{FF2B5EF4-FFF2-40B4-BE49-F238E27FC236}">
                  <a16:creationId xmlns:a16="http://schemas.microsoft.com/office/drawing/2014/main" id="{870A1683-ADB2-4CA0-AD7A-5974F69466A8}"/>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6" name="弧形 65">
              <a:extLst>
                <a:ext uri="{FF2B5EF4-FFF2-40B4-BE49-F238E27FC236}">
                  <a16:creationId xmlns:a16="http://schemas.microsoft.com/office/drawing/2014/main" id="{93FBA7A7-9297-44D5-A43C-37287B31CEC5}"/>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7" name="弧形 66">
              <a:extLst>
                <a:ext uri="{FF2B5EF4-FFF2-40B4-BE49-F238E27FC236}">
                  <a16:creationId xmlns:a16="http://schemas.microsoft.com/office/drawing/2014/main" id="{9D9EAFA1-478F-4D6F-861E-4DE9E910D91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8" name="弧形 67">
              <a:extLst>
                <a:ext uri="{FF2B5EF4-FFF2-40B4-BE49-F238E27FC236}">
                  <a16:creationId xmlns:a16="http://schemas.microsoft.com/office/drawing/2014/main" id="{D014D05E-D4B5-4C05-820A-073617AF2267}"/>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69" name="弧形 68">
              <a:extLst>
                <a:ext uri="{FF2B5EF4-FFF2-40B4-BE49-F238E27FC236}">
                  <a16:creationId xmlns:a16="http://schemas.microsoft.com/office/drawing/2014/main" id="{F4EF18B0-C200-469C-B2A6-8CB299674326}"/>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70" name="弧形 69">
              <a:extLst>
                <a:ext uri="{FF2B5EF4-FFF2-40B4-BE49-F238E27FC236}">
                  <a16:creationId xmlns:a16="http://schemas.microsoft.com/office/drawing/2014/main" id="{61E7CAC7-33B3-4E9B-99E3-4C674BC7E862}"/>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1" name="弧形 70">
              <a:extLst>
                <a:ext uri="{FF2B5EF4-FFF2-40B4-BE49-F238E27FC236}">
                  <a16:creationId xmlns:a16="http://schemas.microsoft.com/office/drawing/2014/main" id="{F24B6848-EA23-4359-B4D3-1DB0F3EC106C}"/>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2" name="弧形 71">
              <a:extLst>
                <a:ext uri="{FF2B5EF4-FFF2-40B4-BE49-F238E27FC236}">
                  <a16:creationId xmlns:a16="http://schemas.microsoft.com/office/drawing/2014/main" id="{AF3AB93A-F01C-40CD-9368-86A2B06FCEF2}"/>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73" name="弧形 72">
              <a:extLst>
                <a:ext uri="{FF2B5EF4-FFF2-40B4-BE49-F238E27FC236}">
                  <a16:creationId xmlns:a16="http://schemas.microsoft.com/office/drawing/2014/main" id="{86A6DC77-19BE-42F2-B6BE-7F7478ABB5AB}"/>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74" name="文本框 73">
            <a:extLst>
              <a:ext uri="{FF2B5EF4-FFF2-40B4-BE49-F238E27FC236}">
                <a16:creationId xmlns:a16="http://schemas.microsoft.com/office/drawing/2014/main" id="{72860F68-570D-411A-B22D-6DBC14F211AF}"/>
              </a:ext>
            </a:extLst>
          </p:cNvPr>
          <p:cNvSpPr txBox="1"/>
          <p:nvPr/>
        </p:nvSpPr>
        <p:spPr>
          <a:xfrm>
            <a:off x="4761946" y="8741656"/>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Tree>
    <p:extLst>
      <p:ext uri="{BB962C8B-B14F-4D97-AF65-F5344CB8AC3E}">
        <p14:creationId xmlns:p14="http://schemas.microsoft.com/office/powerpoint/2010/main" val="2116759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38</a:t>
            </a:fld>
            <a:endParaRPr lang="zh-CN" altLang="en-US" dirty="0"/>
          </a:p>
        </p:txBody>
      </p:sp>
      <p:sp>
        <p:nvSpPr>
          <p:cNvPr id="10" name="矩形 9">
            <a:extLst>
              <a:ext uri="{FF2B5EF4-FFF2-40B4-BE49-F238E27FC236}">
                <a16:creationId xmlns:a16="http://schemas.microsoft.com/office/drawing/2014/main" id="{C5934D7B-1FD9-4EFA-81F1-6DA5EBF352C3}"/>
              </a:ext>
            </a:extLst>
          </p:cNvPr>
          <p:cNvSpPr/>
          <p:nvPr/>
        </p:nvSpPr>
        <p:spPr>
          <a:xfrm>
            <a:off x="9113845"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12" name="组合 11">
            <a:extLst>
              <a:ext uri="{FF2B5EF4-FFF2-40B4-BE49-F238E27FC236}">
                <a16:creationId xmlns:a16="http://schemas.microsoft.com/office/drawing/2014/main" id="{55E27E6D-FC5C-4EAC-936E-64E132D91DE4}"/>
              </a:ext>
            </a:extLst>
          </p:cNvPr>
          <p:cNvGrpSpPr/>
          <p:nvPr/>
        </p:nvGrpSpPr>
        <p:grpSpPr>
          <a:xfrm>
            <a:off x="1325234" y="4049738"/>
            <a:ext cx="2012326" cy="2012326"/>
            <a:chOff x="1279514" y="3407118"/>
            <a:chExt cx="2103766" cy="2103766"/>
          </a:xfrm>
        </p:grpSpPr>
        <p:sp>
          <p:nvSpPr>
            <p:cNvPr id="13" name="弧形 12">
              <a:extLst>
                <a:ext uri="{FF2B5EF4-FFF2-40B4-BE49-F238E27FC236}">
                  <a16:creationId xmlns:a16="http://schemas.microsoft.com/office/drawing/2014/main" id="{910278E5-C177-4750-A21D-7B2BA102B7DB}"/>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4" name="弧形 13">
              <a:extLst>
                <a:ext uri="{FF2B5EF4-FFF2-40B4-BE49-F238E27FC236}">
                  <a16:creationId xmlns:a16="http://schemas.microsoft.com/office/drawing/2014/main" id="{E605596B-0324-4F62-B40C-3BAB1A916763}"/>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5" name="弧形 14">
              <a:extLst>
                <a:ext uri="{FF2B5EF4-FFF2-40B4-BE49-F238E27FC236}">
                  <a16:creationId xmlns:a16="http://schemas.microsoft.com/office/drawing/2014/main" id="{57F5BE09-5697-4360-AF75-9E80A66A39EF}"/>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6" name="弧形 15">
              <a:extLst>
                <a:ext uri="{FF2B5EF4-FFF2-40B4-BE49-F238E27FC236}">
                  <a16:creationId xmlns:a16="http://schemas.microsoft.com/office/drawing/2014/main" id="{40E8AFF5-B87E-4D1E-A0DB-41E200A6577F}"/>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7" name="弧形 16">
              <a:extLst>
                <a:ext uri="{FF2B5EF4-FFF2-40B4-BE49-F238E27FC236}">
                  <a16:creationId xmlns:a16="http://schemas.microsoft.com/office/drawing/2014/main" id="{D7A6BD64-3B0B-4D9F-B371-C7C9F868AED4}"/>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18" name="弧形 17">
              <a:extLst>
                <a:ext uri="{FF2B5EF4-FFF2-40B4-BE49-F238E27FC236}">
                  <a16:creationId xmlns:a16="http://schemas.microsoft.com/office/drawing/2014/main" id="{6E95115E-8A9C-4ECF-98B6-0C19D0EB1F02}"/>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19" name="弧形 18">
              <a:extLst>
                <a:ext uri="{FF2B5EF4-FFF2-40B4-BE49-F238E27FC236}">
                  <a16:creationId xmlns:a16="http://schemas.microsoft.com/office/drawing/2014/main" id="{616B8D75-B9CD-4A2C-B6FF-92B8012F2857}"/>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0" name="弧形 19">
              <a:extLst>
                <a:ext uri="{FF2B5EF4-FFF2-40B4-BE49-F238E27FC236}">
                  <a16:creationId xmlns:a16="http://schemas.microsoft.com/office/drawing/2014/main" id="{4E031BE7-EE8D-4B5D-A216-CD560EE9E1C2}"/>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1" name="弧形 20">
              <a:extLst>
                <a:ext uri="{FF2B5EF4-FFF2-40B4-BE49-F238E27FC236}">
                  <a16:creationId xmlns:a16="http://schemas.microsoft.com/office/drawing/2014/main" id="{6B9A61F1-C697-47DC-B669-D6374ABBA1FD}"/>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2" name="弧形 21">
              <a:extLst>
                <a:ext uri="{FF2B5EF4-FFF2-40B4-BE49-F238E27FC236}">
                  <a16:creationId xmlns:a16="http://schemas.microsoft.com/office/drawing/2014/main" id="{E9994910-0EC8-4E08-9320-710B009E88D0}"/>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24" name="矩形 23">
            <a:extLst>
              <a:ext uri="{FF2B5EF4-FFF2-40B4-BE49-F238E27FC236}">
                <a16:creationId xmlns:a16="http://schemas.microsoft.com/office/drawing/2014/main" id="{7ACDEBBE-92D0-4174-AE76-329F0F66E2D7}"/>
              </a:ext>
            </a:extLst>
          </p:cNvPr>
          <p:cNvSpPr/>
          <p:nvPr/>
        </p:nvSpPr>
        <p:spPr>
          <a:xfrm>
            <a:off x="1584960"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25" name="文本框 24">
            <a:extLst>
              <a:ext uri="{FF2B5EF4-FFF2-40B4-BE49-F238E27FC236}">
                <a16:creationId xmlns:a16="http://schemas.microsoft.com/office/drawing/2014/main" id="{1C3893C7-F47B-4A2A-9D81-55A111E083DD}"/>
              </a:ext>
            </a:extLst>
          </p:cNvPr>
          <p:cNvSpPr txBox="1"/>
          <p:nvPr/>
        </p:nvSpPr>
        <p:spPr>
          <a:xfrm>
            <a:off x="1379843"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445437"/>
                </a:solidFill>
                <a:latin typeface="Arial"/>
                <a:ea typeface="Microsoft YaHei"/>
                <a:cs typeface="+mn-ea"/>
              </a:rPr>
              <a:t>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grpSp>
        <p:nvGrpSpPr>
          <p:cNvPr id="39" name="组合 38">
            <a:extLst>
              <a:ext uri="{FF2B5EF4-FFF2-40B4-BE49-F238E27FC236}">
                <a16:creationId xmlns:a16="http://schemas.microsoft.com/office/drawing/2014/main" id="{9131CA04-C70E-4890-B617-EF1BE34C4CEF}"/>
              </a:ext>
            </a:extLst>
          </p:cNvPr>
          <p:cNvGrpSpPr/>
          <p:nvPr/>
        </p:nvGrpSpPr>
        <p:grpSpPr>
          <a:xfrm>
            <a:off x="8854119" y="4049738"/>
            <a:ext cx="2012326" cy="2012326"/>
            <a:chOff x="1279514" y="3407118"/>
            <a:chExt cx="2103766" cy="2103766"/>
          </a:xfrm>
        </p:grpSpPr>
        <p:sp>
          <p:nvSpPr>
            <p:cNvPr id="40" name="弧形 39">
              <a:extLst>
                <a:ext uri="{FF2B5EF4-FFF2-40B4-BE49-F238E27FC236}">
                  <a16:creationId xmlns:a16="http://schemas.microsoft.com/office/drawing/2014/main" id="{2140CE53-450C-4A20-B26A-D535A36FDB82}"/>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1" name="弧形 40">
              <a:extLst>
                <a:ext uri="{FF2B5EF4-FFF2-40B4-BE49-F238E27FC236}">
                  <a16:creationId xmlns:a16="http://schemas.microsoft.com/office/drawing/2014/main" id="{5EEF096D-D2E4-46E4-90B2-8F6C46E08BDB}"/>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2" name="弧形 41">
              <a:extLst>
                <a:ext uri="{FF2B5EF4-FFF2-40B4-BE49-F238E27FC236}">
                  <a16:creationId xmlns:a16="http://schemas.microsoft.com/office/drawing/2014/main" id="{2F90C2C2-212E-404E-B0F4-D409A8741772}"/>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3" name="弧形 42">
              <a:extLst>
                <a:ext uri="{FF2B5EF4-FFF2-40B4-BE49-F238E27FC236}">
                  <a16:creationId xmlns:a16="http://schemas.microsoft.com/office/drawing/2014/main" id="{9CA9EDD3-9254-4B26-A658-FC8AA86436F9}"/>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4" name="弧形 43">
              <a:extLst>
                <a:ext uri="{FF2B5EF4-FFF2-40B4-BE49-F238E27FC236}">
                  <a16:creationId xmlns:a16="http://schemas.microsoft.com/office/drawing/2014/main" id="{35A56393-63D7-4E7C-A348-076089CA1CA5}"/>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5" name="弧形 44">
              <a:extLst>
                <a:ext uri="{FF2B5EF4-FFF2-40B4-BE49-F238E27FC236}">
                  <a16:creationId xmlns:a16="http://schemas.microsoft.com/office/drawing/2014/main" id="{2C00040A-C927-4A8F-BC2B-3CFB6C8A348B}"/>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46" name="弧形 45">
              <a:extLst>
                <a:ext uri="{FF2B5EF4-FFF2-40B4-BE49-F238E27FC236}">
                  <a16:creationId xmlns:a16="http://schemas.microsoft.com/office/drawing/2014/main" id="{A69B370B-552C-44BB-953D-2B6D01955212}"/>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7" name="弧形 46">
              <a:extLst>
                <a:ext uri="{FF2B5EF4-FFF2-40B4-BE49-F238E27FC236}">
                  <a16:creationId xmlns:a16="http://schemas.microsoft.com/office/drawing/2014/main" id="{83652309-7B38-4B1F-84A8-C78823CBEAF0}"/>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8" name="弧形 47">
              <a:extLst>
                <a:ext uri="{FF2B5EF4-FFF2-40B4-BE49-F238E27FC236}">
                  <a16:creationId xmlns:a16="http://schemas.microsoft.com/office/drawing/2014/main" id="{51C6659F-6B7F-484F-9DCC-46BF3DC0DC17}"/>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9" name="弧形 48">
              <a:extLst>
                <a:ext uri="{FF2B5EF4-FFF2-40B4-BE49-F238E27FC236}">
                  <a16:creationId xmlns:a16="http://schemas.microsoft.com/office/drawing/2014/main" id="{53F31CFE-8731-40FB-B25D-081A04B167DF}"/>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51" name="文本框 50">
            <a:extLst>
              <a:ext uri="{FF2B5EF4-FFF2-40B4-BE49-F238E27FC236}">
                <a16:creationId xmlns:a16="http://schemas.microsoft.com/office/drawing/2014/main" id="{609062EB-76F5-4F29-885B-01814089850B}"/>
              </a:ext>
            </a:extLst>
          </p:cNvPr>
          <p:cNvSpPr txBox="1"/>
          <p:nvPr/>
        </p:nvSpPr>
        <p:spPr>
          <a:xfrm>
            <a:off x="8908728" y="4801330"/>
            <a:ext cx="19037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err="1">
                <a:solidFill>
                  <a:srgbClr val="445437"/>
                </a:solidFill>
                <a:latin typeface="Arial"/>
                <a:ea typeface="Microsoft YaHei"/>
                <a:cs typeface="+mn-ea"/>
              </a:rPr>
              <a:t>UniXcoder</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3" name="文本占位符 7">
            <a:extLst>
              <a:ext uri="{FF2B5EF4-FFF2-40B4-BE49-F238E27FC236}">
                <a16:creationId xmlns:a16="http://schemas.microsoft.com/office/drawing/2014/main" id="{F30472C2-F02D-4BE8-B747-376A7A855633}"/>
              </a:ext>
            </a:extLst>
          </p:cNvPr>
          <p:cNvSpPr>
            <a:spLocks noGrp="1"/>
          </p:cNvSpPr>
          <p:nvPr>
            <p:ph type="body" sz="quarter" idx="12"/>
          </p:nvPr>
        </p:nvSpPr>
        <p:spPr>
          <a:xfrm>
            <a:off x="3950574" y="1465013"/>
            <a:ext cx="4290852" cy="585866"/>
          </a:xfrm>
        </p:spPr>
        <p:txBody>
          <a:bodyPr/>
          <a:lstStyle/>
          <a:p>
            <a:r>
              <a:rPr lang="zh-CN" altLang="en-US" dirty="0"/>
              <a:t>经费使用详情</a:t>
            </a:r>
          </a:p>
        </p:txBody>
      </p:sp>
      <p:graphicFrame>
        <p:nvGraphicFramePr>
          <p:cNvPr id="54" name="表格 53">
            <a:extLst>
              <a:ext uri="{FF2B5EF4-FFF2-40B4-BE49-F238E27FC236}">
                <a16:creationId xmlns:a16="http://schemas.microsoft.com/office/drawing/2014/main" id="{37CF5DC6-BB6E-42B1-94A4-A6C730614EAF}"/>
              </a:ext>
            </a:extLst>
          </p:cNvPr>
          <p:cNvGraphicFramePr>
            <a:graphicFrameLocks noGrp="1"/>
          </p:cNvGraphicFramePr>
          <p:nvPr/>
        </p:nvGraphicFramePr>
        <p:xfrm>
          <a:off x="4986864" y="2425153"/>
          <a:ext cx="1855896" cy="1258267"/>
        </p:xfrm>
        <a:graphic>
          <a:graphicData uri="http://schemas.openxmlformats.org/drawingml/2006/table">
            <a:tbl>
              <a:tblPr firstRow="1" bandRow="1">
                <a:tableStyleId>{5C22544A-7EE6-4342-B048-85BDC9FD1C3A}</a:tableStyleId>
              </a:tblPr>
              <a:tblGrid>
                <a:gridCol w="1855896">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189.93</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5" name="表格 54">
            <a:extLst>
              <a:ext uri="{FF2B5EF4-FFF2-40B4-BE49-F238E27FC236}">
                <a16:creationId xmlns:a16="http://schemas.microsoft.com/office/drawing/2014/main" id="{E0842ECA-6F26-4FF2-B860-DC7604C2AAF0}"/>
              </a:ext>
            </a:extLst>
          </p:cNvPr>
          <p:cNvGraphicFramePr>
            <a:graphicFrameLocks noGrp="1"/>
          </p:cNvGraphicFramePr>
          <p:nvPr/>
        </p:nvGraphicFramePr>
        <p:xfrm>
          <a:off x="2985370"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打印费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75.60</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6" name="表格 55">
            <a:extLst>
              <a:ext uri="{FF2B5EF4-FFF2-40B4-BE49-F238E27FC236}">
                <a16:creationId xmlns:a16="http://schemas.microsoft.com/office/drawing/2014/main" id="{D3A97F24-0B1B-4055-9B6D-6EE294C9D561}"/>
              </a:ext>
            </a:extLst>
          </p:cNvPr>
          <p:cNvGraphicFramePr>
            <a:graphicFrameLocks noGrp="1"/>
          </p:cNvGraphicFramePr>
          <p:nvPr/>
        </p:nvGraphicFramePr>
        <p:xfrm>
          <a:off x="6842760"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总消耗</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265.53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
        <p:nvSpPr>
          <p:cNvPr id="83" name="矩形 82">
            <a:extLst>
              <a:ext uri="{FF2B5EF4-FFF2-40B4-BE49-F238E27FC236}">
                <a16:creationId xmlns:a16="http://schemas.microsoft.com/office/drawing/2014/main" id="{E88D0D98-0E67-47E0-8702-695DEF668D42}"/>
              </a:ext>
            </a:extLst>
          </p:cNvPr>
          <p:cNvSpPr/>
          <p:nvPr/>
        </p:nvSpPr>
        <p:spPr>
          <a:xfrm>
            <a:off x="5175987"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84" name="组合 83">
            <a:extLst>
              <a:ext uri="{FF2B5EF4-FFF2-40B4-BE49-F238E27FC236}">
                <a16:creationId xmlns:a16="http://schemas.microsoft.com/office/drawing/2014/main" id="{54CF050D-C2EE-4A6B-AD87-CC4A2851DA36}"/>
              </a:ext>
            </a:extLst>
          </p:cNvPr>
          <p:cNvGrpSpPr>
            <a:grpSpLocks noChangeAspect="1"/>
          </p:cNvGrpSpPr>
          <p:nvPr/>
        </p:nvGrpSpPr>
        <p:grpSpPr>
          <a:xfrm>
            <a:off x="4723427" y="3844978"/>
            <a:ext cx="2396906" cy="2421844"/>
            <a:chOff x="1279514" y="3407118"/>
            <a:chExt cx="2103766" cy="2103766"/>
          </a:xfrm>
        </p:grpSpPr>
        <p:sp>
          <p:nvSpPr>
            <p:cNvPr id="85" name="弧形 84">
              <a:extLst>
                <a:ext uri="{FF2B5EF4-FFF2-40B4-BE49-F238E27FC236}">
                  <a16:creationId xmlns:a16="http://schemas.microsoft.com/office/drawing/2014/main" id="{2E0B7678-76CA-4BB5-94B5-25007CEDA6BF}"/>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86" name="弧形 85">
              <a:extLst>
                <a:ext uri="{FF2B5EF4-FFF2-40B4-BE49-F238E27FC236}">
                  <a16:creationId xmlns:a16="http://schemas.microsoft.com/office/drawing/2014/main" id="{DE4EDCB7-E4D1-4EA1-B0D0-38BA41688CFB}"/>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87" name="弧形 86">
              <a:extLst>
                <a:ext uri="{FF2B5EF4-FFF2-40B4-BE49-F238E27FC236}">
                  <a16:creationId xmlns:a16="http://schemas.microsoft.com/office/drawing/2014/main" id="{955D9054-B080-436A-A51C-D265F7AD5477}"/>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88" name="弧形 87">
              <a:extLst>
                <a:ext uri="{FF2B5EF4-FFF2-40B4-BE49-F238E27FC236}">
                  <a16:creationId xmlns:a16="http://schemas.microsoft.com/office/drawing/2014/main" id="{735F1481-B689-49F0-876C-EA56A694DCFA}"/>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89" name="弧形 88">
              <a:extLst>
                <a:ext uri="{FF2B5EF4-FFF2-40B4-BE49-F238E27FC236}">
                  <a16:creationId xmlns:a16="http://schemas.microsoft.com/office/drawing/2014/main" id="{E881FDC7-A7D5-4162-A09F-FFFDF8A5F070}"/>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90" name="弧形 89">
              <a:extLst>
                <a:ext uri="{FF2B5EF4-FFF2-40B4-BE49-F238E27FC236}">
                  <a16:creationId xmlns:a16="http://schemas.microsoft.com/office/drawing/2014/main" id="{6F7AE897-A232-4AF4-B29E-BAA718946E62}"/>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91" name="弧形 90">
              <a:extLst>
                <a:ext uri="{FF2B5EF4-FFF2-40B4-BE49-F238E27FC236}">
                  <a16:creationId xmlns:a16="http://schemas.microsoft.com/office/drawing/2014/main" id="{393A7680-7BB2-4C4D-AB3F-D4E4705B6640}"/>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92" name="弧形 91">
              <a:extLst>
                <a:ext uri="{FF2B5EF4-FFF2-40B4-BE49-F238E27FC236}">
                  <a16:creationId xmlns:a16="http://schemas.microsoft.com/office/drawing/2014/main" id="{71C2C062-81D2-4941-A2C7-351EADFC3908}"/>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93" name="弧形 92">
              <a:extLst>
                <a:ext uri="{FF2B5EF4-FFF2-40B4-BE49-F238E27FC236}">
                  <a16:creationId xmlns:a16="http://schemas.microsoft.com/office/drawing/2014/main" id="{D7662599-2137-4E19-8D7D-1EF1048BFD61}"/>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94" name="弧形 93">
              <a:extLst>
                <a:ext uri="{FF2B5EF4-FFF2-40B4-BE49-F238E27FC236}">
                  <a16:creationId xmlns:a16="http://schemas.microsoft.com/office/drawing/2014/main" id="{D7C19F8C-F470-405A-9C18-B4CF21AA457A}"/>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95" name="文本框 94">
            <a:extLst>
              <a:ext uri="{FF2B5EF4-FFF2-40B4-BE49-F238E27FC236}">
                <a16:creationId xmlns:a16="http://schemas.microsoft.com/office/drawing/2014/main" id="{8DC38ACC-6408-4FA1-838D-742375F252D8}"/>
              </a:ext>
            </a:extLst>
          </p:cNvPr>
          <p:cNvSpPr txBox="1"/>
          <p:nvPr/>
        </p:nvSpPr>
        <p:spPr>
          <a:xfrm>
            <a:off x="4761946" y="48145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pic>
        <p:nvPicPr>
          <p:cNvPr id="98" name="图片 97">
            <a:extLst>
              <a:ext uri="{FF2B5EF4-FFF2-40B4-BE49-F238E27FC236}">
                <a16:creationId xmlns:a16="http://schemas.microsoft.com/office/drawing/2014/main" id="{CC73CAA0-D4FB-44F2-8D0E-9C8686357831}"/>
              </a:ext>
            </a:extLst>
          </p:cNvPr>
          <p:cNvPicPr>
            <a:picLocks noChangeAspect="1"/>
          </p:cNvPicPr>
          <p:nvPr/>
        </p:nvPicPr>
        <p:blipFill>
          <a:blip r:embed="rId3"/>
          <a:stretch>
            <a:fillRect/>
          </a:stretch>
        </p:blipFill>
        <p:spPr>
          <a:xfrm>
            <a:off x="2223547" y="7079299"/>
            <a:ext cx="7744906" cy="1495634"/>
          </a:xfrm>
          <a:prstGeom prst="rect">
            <a:avLst/>
          </a:prstGeom>
          <a:effectLst>
            <a:softEdge rad="38100"/>
          </a:effectLst>
        </p:spPr>
      </p:pic>
    </p:spTree>
    <p:extLst>
      <p:ext uri="{BB962C8B-B14F-4D97-AF65-F5344CB8AC3E}">
        <p14:creationId xmlns:p14="http://schemas.microsoft.com/office/powerpoint/2010/main" val="219282946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16667E-6 1.48148E-6 L -0.03711 -0.13935 L -0.053 0.08796 L -0.10196 -0.00996 L -0.38842 -0.00787 " pathEditMode="relative" rAng="0" ptsTypes="AAAAA">
                                      <p:cBhvr>
                                        <p:cTn id="6" dur="1500" fill="hold"/>
                                        <p:tgtEl>
                                          <p:spTgt spid="12"/>
                                        </p:tgtEl>
                                        <p:attrNameLst>
                                          <p:attrName>ppt_x</p:attrName>
                                          <p:attrName>ppt_y</p:attrName>
                                        </p:attrNameLst>
                                      </p:cBhvr>
                                      <p:rCtr x="-19414" y="-2569"/>
                                    </p:animMotion>
                                  </p:childTnLst>
                                </p:cTn>
                              </p:par>
                              <p:par>
                                <p:cTn id="7" presetID="0" presetClass="path" presetSubtype="0" accel="50000" decel="50000" fill="hold" grpId="0" nodeType="withEffect">
                                  <p:stCondLst>
                                    <p:cond delay="0"/>
                                  </p:stCondLst>
                                  <p:childTnLst>
                                    <p:animMotion origin="layout" path="M 4.16667E-6 1.11111E-6 L -0.03711 -0.19861 L -0.053 0.125 L -0.10196 -0.01435 L -0.38842 -0.01134 " pathEditMode="relative" rAng="0" ptsTypes="AAAAA">
                                      <p:cBhvr>
                                        <p:cTn id="8" dur="1500" fill="hold"/>
                                        <p:tgtEl>
                                          <p:spTgt spid="24"/>
                                        </p:tgtEl>
                                        <p:attrNameLst>
                                          <p:attrName>ppt_x</p:attrName>
                                          <p:attrName>ppt_y</p:attrName>
                                        </p:attrNameLst>
                                      </p:cBhvr>
                                      <p:rCtr x="-19414" y="-3681"/>
                                    </p:animMotion>
                                  </p:childTnLst>
                                </p:cTn>
                              </p:par>
                              <p:par>
                                <p:cTn id="9" presetID="0" presetClass="path" presetSubtype="0" accel="50000" decel="50000" fill="hold" grpId="0" nodeType="withEffect">
                                  <p:stCondLst>
                                    <p:cond delay="0"/>
                                  </p:stCondLst>
                                  <p:childTnLst>
                                    <p:animMotion origin="layout" path="M 4.16667E-6 0.00046 L -0.03711 -0.21227 L -0.053 0.13541 L -0.10196 -0.01528 L -0.38842 -0.01158 " pathEditMode="relative" rAng="0" ptsTypes="AAAAA">
                                      <p:cBhvr>
                                        <p:cTn id="10" dur="1500" fill="hold"/>
                                        <p:tgtEl>
                                          <p:spTgt spid="25"/>
                                        </p:tgtEl>
                                        <p:attrNameLst>
                                          <p:attrName>ppt_x</p:attrName>
                                          <p:attrName>ppt_y</p:attrName>
                                        </p:attrNameLst>
                                      </p:cBhvr>
                                      <p:rCtr x="-19414" y="-3889"/>
                                    </p:animMotion>
                                  </p:childTnLst>
                                </p:cTn>
                              </p:par>
                              <p:par>
                                <p:cTn id="11" presetID="0" presetClass="path" presetSubtype="0" accel="50000" decel="50000" fill="hold" grpId="0" nodeType="withEffect">
                                  <p:stCondLst>
                                    <p:cond delay="0"/>
                                  </p:stCondLst>
                                  <p:childTnLst>
                                    <p:animMotion origin="layout" path="M -3.95833E-6 3.03577E-17 L 0.03073 0.19931 L 0.05443 -0.18472 L 0.08125 0.0412 L 0.37253 0.0412 " pathEditMode="relative" rAng="0" ptsTypes="AAAAA">
                                      <p:cBhvr>
                                        <p:cTn id="12" dur="1500" fill="hold"/>
                                        <p:tgtEl>
                                          <p:spTgt spid="10"/>
                                        </p:tgtEl>
                                        <p:attrNameLst>
                                          <p:attrName>ppt_x</p:attrName>
                                          <p:attrName>ppt_y</p:attrName>
                                        </p:attrNameLst>
                                      </p:cBhvr>
                                      <p:rCtr x="18620" y="718"/>
                                    </p:animMotion>
                                  </p:childTnLst>
                                </p:cTn>
                              </p:par>
                              <p:par>
                                <p:cTn id="13" presetID="0" presetClass="path" presetSubtype="0" accel="50000" decel="50000" fill="hold" nodeType="withEffect">
                                  <p:stCondLst>
                                    <p:cond delay="0"/>
                                  </p:stCondLst>
                                  <p:childTnLst>
                                    <p:animMotion origin="layout" path="M 0 0 L 0.03073 0.14329 L 0.05443 -0.1331 L 0.08125 0.02963 L 0.37253 0.02963 " pathEditMode="relative" ptsTypes="AAAAA">
                                      <p:cBhvr>
                                        <p:cTn id="14" dur="1500" fill="hold"/>
                                        <p:tgtEl>
                                          <p:spTgt spid="39"/>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3.95833E-6 1.85185E-6 L 0.03073 0.21736 L 0.05443 -0.20162 L 0.08125 0.04467 L 0.37253 0.04467 " pathEditMode="relative" rAng="0" ptsTypes="AAAAA">
                                      <p:cBhvr>
                                        <p:cTn id="16" dur="1500" fill="hold"/>
                                        <p:tgtEl>
                                          <p:spTgt spid="51"/>
                                        </p:tgtEl>
                                        <p:attrNameLst>
                                          <p:attrName>ppt_x</p:attrName>
                                          <p:attrName>ppt_y</p:attrName>
                                        </p:attrNameLst>
                                      </p:cBhvr>
                                      <p:rCtr x="18620"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5"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39</a:t>
            </a:fld>
            <a:endParaRPr lang="zh-CN" altLang="en-US" dirty="0"/>
          </a:p>
        </p:txBody>
      </p:sp>
      <p:sp>
        <p:nvSpPr>
          <p:cNvPr id="9" name="矩形 8">
            <a:extLst>
              <a:ext uri="{FF2B5EF4-FFF2-40B4-BE49-F238E27FC236}">
                <a16:creationId xmlns:a16="http://schemas.microsoft.com/office/drawing/2014/main" id="{B0F501F7-5661-4C23-AA97-EFF20DB3CF6A}"/>
              </a:ext>
            </a:extLst>
          </p:cNvPr>
          <p:cNvSpPr/>
          <p:nvPr/>
        </p:nvSpPr>
        <p:spPr>
          <a:xfrm>
            <a:off x="3250929"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26" name="组合 25">
            <a:extLst>
              <a:ext uri="{FF2B5EF4-FFF2-40B4-BE49-F238E27FC236}">
                <a16:creationId xmlns:a16="http://schemas.microsoft.com/office/drawing/2014/main" id="{385E8500-AA88-433A-B8DB-3CE103715925}"/>
              </a:ext>
            </a:extLst>
          </p:cNvPr>
          <p:cNvGrpSpPr>
            <a:grpSpLocks noChangeAspect="1"/>
          </p:cNvGrpSpPr>
          <p:nvPr/>
        </p:nvGrpSpPr>
        <p:grpSpPr>
          <a:xfrm>
            <a:off x="2798369" y="3844978"/>
            <a:ext cx="2396906" cy="2421844"/>
            <a:chOff x="1279514" y="3407118"/>
            <a:chExt cx="2103766" cy="2103766"/>
          </a:xfrm>
        </p:grpSpPr>
        <p:sp>
          <p:nvSpPr>
            <p:cNvPr id="27" name="弧形 26">
              <a:extLst>
                <a:ext uri="{FF2B5EF4-FFF2-40B4-BE49-F238E27FC236}">
                  <a16:creationId xmlns:a16="http://schemas.microsoft.com/office/drawing/2014/main" id="{1DB27DA0-DF2F-47ED-8419-00192AB85D39}"/>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 name="弧形 27">
              <a:extLst>
                <a:ext uri="{FF2B5EF4-FFF2-40B4-BE49-F238E27FC236}">
                  <a16:creationId xmlns:a16="http://schemas.microsoft.com/office/drawing/2014/main" id="{89EC26DD-0620-40A1-8303-1163517D51C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 name="弧形 28">
              <a:extLst>
                <a:ext uri="{FF2B5EF4-FFF2-40B4-BE49-F238E27FC236}">
                  <a16:creationId xmlns:a16="http://schemas.microsoft.com/office/drawing/2014/main" id="{2EA5BAF7-0D83-4338-9AA8-D83B67400C61}"/>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 name="弧形 29">
              <a:extLst>
                <a:ext uri="{FF2B5EF4-FFF2-40B4-BE49-F238E27FC236}">
                  <a16:creationId xmlns:a16="http://schemas.microsoft.com/office/drawing/2014/main" id="{B7FD2B78-F2DD-43DD-8BBC-646F3C4E263D}"/>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1" name="弧形 30">
              <a:extLst>
                <a:ext uri="{FF2B5EF4-FFF2-40B4-BE49-F238E27FC236}">
                  <a16:creationId xmlns:a16="http://schemas.microsoft.com/office/drawing/2014/main" id="{6314F761-19AE-48B5-92C4-F04914D5DB4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2" name="弧形 31">
              <a:extLst>
                <a:ext uri="{FF2B5EF4-FFF2-40B4-BE49-F238E27FC236}">
                  <a16:creationId xmlns:a16="http://schemas.microsoft.com/office/drawing/2014/main" id="{F039CE00-76E7-4CE3-8310-823C10D04330}"/>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33" name="弧形 32">
              <a:extLst>
                <a:ext uri="{FF2B5EF4-FFF2-40B4-BE49-F238E27FC236}">
                  <a16:creationId xmlns:a16="http://schemas.microsoft.com/office/drawing/2014/main" id="{6A3F1FF9-7AE5-4606-A563-30491C11DA67}"/>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弧形 33">
              <a:extLst>
                <a:ext uri="{FF2B5EF4-FFF2-40B4-BE49-F238E27FC236}">
                  <a16:creationId xmlns:a16="http://schemas.microsoft.com/office/drawing/2014/main" id="{ECA2CC9C-43CD-4F01-A869-B06827975B7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弧形 34">
              <a:extLst>
                <a:ext uri="{FF2B5EF4-FFF2-40B4-BE49-F238E27FC236}">
                  <a16:creationId xmlns:a16="http://schemas.microsoft.com/office/drawing/2014/main" id="{F34A6FB5-E7C6-416C-82E0-5CDA7689256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6" name="弧形 35">
              <a:extLst>
                <a:ext uri="{FF2B5EF4-FFF2-40B4-BE49-F238E27FC236}">
                  <a16:creationId xmlns:a16="http://schemas.microsoft.com/office/drawing/2014/main" id="{023EA11D-34F7-4B95-941C-DCE40B36528F}"/>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38" name="文本框 37">
            <a:extLst>
              <a:ext uri="{FF2B5EF4-FFF2-40B4-BE49-F238E27FC236}">
                <a16:creationId xmlns:a16="http://schemas.microsoft.com/office/drawing/2014/main" id="{0837E511-237A-4A8F-AAAD-8A3EE011E03B}"/>
              </a:ext>
            </a:extLst>
          </p:cNvPr>
          <p:cNvSpPr txBox="1"/>
          <p:nvPr/>
        </p:nvSpPr>
        <p:spPr>
          <a:xfrm>
            <a:off x="2836888" y="48145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3" name="文本占位符 7">
            <a:extLst>
              <a:ext uri="{FF2B5EF4-FFF2-40B4-BE49-F238E27FC236}">
                <a16:creationId xmlns:a16="http://schemas.microsoft.com/office/drawing/2014/main" id="{F30472C2-F02D-4BE8-B747-376A7A855633}"/>
              </a:ext>
            </a:extLst>
          </p:cNvPr>
          <p:cNvSpPr>
            <a:spLocks noGrp="1"/>
          </p:cNvSpPr>
          <p:nvPr>
            <p:ph type="body" sz="quarter" idx="12"/>
          </p:nvPr>
        </p:nvSpPr>
        <p:spPr>
          <a:xfrm>
            <a:off x="1900390" y="1465013"/>
            <a:ext cx="4290852" cy="585866"/>
          </a:xfrm>
        </p:spPr>
        <p:txBody>
          <a:bodyPr/>
          <a:lstStyle/>
          <a:p>
            <a:r>
              <a:rPr lang="zh-CN" altLang="en-US" dirty="0"/>
              <a:t>经费使用详情</a:t>
            </a:r>
          </a:p>
        </p:txBody>
      </p:sp>
      <p:graphicFrame>
        <p:nvGraphicFramePr>
          <p:cNvPr id="54" name="表格 53">
            <a:extLst>
              <a:ext uri="{FF2B5EF4-FFF2-40B4-BE49-F238E27FC236}">
                <a16:creationId xmlns:a16="http://schemas.microsoft.com/office/drawing/2014/main" id="{37CF5DC6-BB6E-42B1-94A4-A6C730614EAF}"/>
              </a:ext>
            </a:extLst>
          </p:cNvPr>
          <p:cNvGraphicFramePr>
            <a:graphicFrameLocks noGrp="1"/>
          </p:cNvGraphicFramePr>
          <p:nvPr>
            <p:extLst>
              <p:ext uri="{D42A27DB-BD31-4B8C-83A1-F6EECF244321}">
                <p14:modId xmlns:p14="http://schemas.microsoft.com/office/powerpoint/2010/main" val="2356923313"/>
              </p:ext>
            </p:extLst>
          </p:nvPr>
        </p:nvGraphicFramePr>
        <p:xfrm>
          <a:off x="3090685" y="2425153"/>
          <a:ext cx="1855896" cy="1258267"/>
        </p:xfrm>
        <a:graphic>
          <a:graphicData uri="http://schemas.openxmlformats.org/drawingml/2006/table">
            <a:tbl>
              <a:tblPr firstRow="1" bandRow="1">
                <a:tableStyleId>{5C22544A-7EE6-4342-B048-85BDC9FD1C3A}</a:tableStyleId>
              </a:tblPr>
              <a:tblGrid>
                <a:gridCol w="1855896">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189.93</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5" name="表格 54">
            <a:extLst>
              <a:ext uri="{FF2B5EF4-FFF2-40B4-BE49-F238E27FC236}">
                <a16:creationId xmlns:a16="http://schemas.microsoft.com/office/drawing/2014/main" id="{E0842ECA-6F26-4FF2-B860-DC7604C2AAF0}"/>
              </a:ext>
            </a:extLst>
          </p:cNvPr>
          <p:cNvGraphicFramePr>
            <a:graphicFrameLocks noGrp="1"/>
          </p:cNvGraphicFramePr>
          <p:nvPr>
            <p:extLst>
              <p:ext uri="{D42A27DB-BD31-4B8C-83A1-F6EECF244321}">
                <p14:modId xmlns:p14="http://schemas.microsoft.com/office/powerpoint/2010/main" val="3206201515"/>
              </p:ext>
            </p:extLst>
          </p:nvPr>
        </p:nvGraphicFramePr>
        <p:xfrm>
          <a:off x="1089191"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打印费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75.60</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6" name="表格 55">
            <a:extLst>
              <a:ext uri="{FF2B5EF4-FFF2-40B4-BE49-F238E27FC236}">
                <a16:creationId xmlns:a16="http://schemas.microsoft.com/office/drawing/2014/main" id="{D3A97F24-0B1B-4055-9B6D-6EE294C9D561}"/>
              </a:ext>
            </a:extLst>
          </p:cNvPr>
          <p:cNvGraphicFramePr>
            <a:graphicFrameLocks noGrp="1"/>
          </p:cNvGraphicFramePr>
          <p:nvPr>
            <p:extLst>
              <p:ext uri="{D42A27DB-BD31-4B8C-83A1-F6EECF244321}">
                <p14:modId xmlns:p14="http://schemas.microsoft.com/office/powerpoint/2010/main" val="3537406655"/>
              </p:ext>
            </p:extLst>
          </p:nvPr>
        </p:nvGraphicFramePr>
        <p:xfrm>
          <a:off x="4946581"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总消耗</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265.53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
        <p:nvSpPr>
          <p:cNvPr id="2" name="圆: 空心 1">
            <a:extLst>
              <a:ext uri="{FF2B5EF4-FFF2-40B4-BE49-F238E27FC236}">
                <a16:creationId xmlns:a16="http://schemas.microsoft.com/office/drawing/2014/main" id="{1FE33CFF-906A-4684-B8E5-F000A8967FF5}"/>
              </a:ext>
            </a:extLst>
          </p:cNvPr>
          <p:cNvSpPr/>
          <p:nvPr/>
        </p:nvSpPr>
        <p:spPr>
          <a:xfrm>
            <a:off x="8155055" y="2144065"/>
            <a:ext cx="2941343" cy="2950798"/>
          </a:xfrm>
          <a:prstGeom prst="donut">
            <a:avLst>
              <a:gd name="adj" fmla="val 16158"/>
            </a:avLst>
          </a:prstGeom>
          <a:solidFill>
            <a:schemeClr val="accent6">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5" name="文本框 4">
            <a:extLst>
              <a:ext uri="{FF2B5EF4-FFF2-40B4-BE49-F238E27FC236}">
                <a16:creationId xmlns:a16="http://schemas.microsoft.com/office/drawing/2014/main" id="{36A4FB8B-FE98-4842-A886-3769D884687E}"/>
              </a:ext>
            </a:extLst>
          </p:cNvPr>
          <p:cNvSpPr txBox="1"/>
          <p:nvPr/>
        </p:nvSpPr>
        <p:spPr>
          <a:xfrm>
            <a:off x="8731891" y="3400713"/>
            <a:ext cx="1787669" cy="369332"/>
          </a:xfrm>
          <a:prstGeom prst="rect">
            <a:avLst/>
          </a:prstGeom>
          <a:noFill/>
        </p:spPr>
        <p:txBody>
          <a:bodyPr wrap="none" rtlCol="0">
            <a:spAutoFit/>
          </a:bodyPr>
          <a:lstStyle/>
          <a:p>
            <a:r>
              <a:rPr lang="zh-CN" altLang="en-US" dirty="0">
                <a:solidFill>
                  <a:srgbClr val="445437"/>
                </a:solidFill>
              </a:rPr>
              <a:t>当前经费</a:t>
            </a:r>
            <a:r>
              <a:rPr lang="en-US" altLang="zh-CN" dirty="0">
                <a:solidFill>
                  <a:srgbClr val="445437"/>
                </a:solidFill>
              </a:rPr>
              <a:t>:400</a:t>
            </a:r>
            <a:r>
              <a:rPr lang="zh-CN" altLang="en-US" dirty="0">
                <a:solidFill>
                  <a:srgbClr val="445437"/>
                </a:solidFill>
              </a:rPr>
              <a:t>元</a:t>
            </a:r>
          </a:p>
        </p:txBody>
      </p:sp>
    </p:spTree>
    <p:extLst>
      <p:ext uri="{BB962C8B-B14F-4D97-AF65-F5344CB8AC3E}">
        <p14:creationId xmlns:p14="http://schemas.microsoft.com/office/powerpoint/2010/main" val="3563463596"/>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p:txBody>
          <a:bodyPr/>
          <a:lstStyle/>
          <a:p>
            <a:r>
              <a:rPr lang="zh-CN" altLang="en-US" dirty="0">
                <a:ea typeface="+mn-ea"/>
                <a:cs typeface="+mn-ea"/>
              </a:rPr>
              <a:t>项目计划安排</a:t>
            </a: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37" name="object 3">
            <a:extLst>
              <a:ext uri="{FF2B5EF4-FFF2-40B4-BE49-F238E27FC236}">
                <a16:creationId xmlns:a16="http://schemas.microsoft.com/office/drawing/2014/main" id="{EC4169A4-8DE7-46F3-89A2-96B98893A966}"/>
              </a:ext>
            </a:extLst>
          </p:cNvPr>
          <p:cNvSpPr/>
          <p:nvPr/>
        </p:nvSpPr>
        <p:spPr>
          <a:xfrm>
            <a:off x="833730" y="5381978"/>
            <a:ext cx="9514205" cy="73660"/>
          </a:xfrm>
          <a:custGeom>
            <a:avLst/>
            <a:gdLst/>
            <a:ahLst/>
            <a:cxnLst/>
            <a:rect l="l" t="t" r="r" b="b"/>
            <a:pathLst>
              <a:path w="9514205" h="73660">
                <a:moveTo>
                  <a:pt x="9514001" y="73393"/>
                </a:moveTo>
                <a:lnTo>
                  <a:pt x="0" y="50800"/>
                </a:lnTo>
                <a:lnTo>
                  <a:pt x="114" y="0"/>
                </a:lnTo>
                <a:lnTo>
                  <a:pt x="9514128" y="22593"/>
                </a:lnTo>
                <a:lnTo>
                  <a:pt x="9514001" y="73393"/>
                </a:lnTo>
                <a:close/>
              </a:path>
            </a:pathLst>
          </a:custGeom>
          <a:solidFill>
            <a:srgbClr val="505121"/>
          </a:solidFill>
        </p:spPr>
        <p:txBody>
          <a:bodyPr wrap="square" lIns="0" tIns="0" rIns="0" bIns="0" rtlCol="0"/>
          <a:lstStyle/>
          <a:p>
            <a:endParaRPr dirty="0"/>
          </a:p>
        </p:txBody>
      </p:sp>
      <p:sp>
        <p:nvSpPr>
          <p:cNvPr id="39" name="object 4">
            <a:extLst>
              <a:ext uri="{FF2B5EF4-FFF2-40B4-BE49-F238E27FC236}">
                <a16:creationId xmlns:a16="http://schemas.microsoft.com/office/drawing/2014/main" id="{EBA4BDC4-C266-4F1F-98CB-9E9DF91BD6A0}"/>
              </a:ext>
            </a:extLst>
          </p:cNvPr>
          <p:cNvSpPr/>
          <p:nvPr/>
        </p:nvSpPr>
        <p:spPr>
          <a:xfrm>
            <a:off x="833755" y="3020120"/>
            <a:ext cx="10685145" cy="2425700"/>
          </a:xfrm>
          <a:custGeom>
            <a:avLst/>
            <a:gdLst/>
            <a:ahLst/>
            <a:cxnLst/>
            <a:rect l="l" t="t" r="r" b="b"/>
            <a:pathLst>
              <a:path w="10685145" h="2425700">
                <a:moveTo>
                  <a:pt x="10684701" y="1231900"/>
                </a:moveTo>
                <a:lnTo>
                  <a:pt x="10684612" y="1219200"/>
                </a:lnTo>
                <a:lnTo>
                  <a:pt x="10684116" y="1206500"/>
                </a:lnTo>
                <a:lnTo>
                  <a:pt x="10683342" y="1181100"/>
                </a:lnTo>
                <a:lnTo>
                  <a:pt x="10682288" y="1168400"/>
                </a:lnTo>
                <a:lnTo>
                  <a:pt x="10680954" y="1143000"/>
                </a:lnTo>
                <a:lnTo>
                  <a:pt x="10679354" y="1117600"/>
                </a:lnTo>
                <a:lnTo>
                  <a:pt x="10677487" y="1104900"/>
                </a:lnTo>
                <a:lnTo>
                  <a:pt x="10675353" y="1079500"/>
                </a:lnTo>
                <a:lnTo>
                  <a:pt x="10672953" y="1066800"/>
                </a:lnTo>
                <a:lnTo>
                  <a:pt x="10670299" y="1041400"/>
                </a:lnTo>
                <a:lnTo>
                  <a:pt x="10667378" y="1028700"/>
                </a:lnTo>
                <a:lnTo>
                  <a:pt x="10664203" y="1003300"/>
                </a:lnTo>
                <a:lnTo>
                  <a:pt x="10660786" y="990600"/>
                </a:lnTo>
                <a:lnTo>
                  <a:pt x="10657116" y="965200"/>
                </a:lnTo>
                <a:lnTo>
                  <a:pt x="10653205" y="952500"/>
                </a:lnTo>
                <a:lnTo>
                  <a:pt x="10649052" y="939800"/>
                </a:lnTo>
                <a:lnTo>
                  <a:pt x="10644657" y="914400"/>
                </a:lnTo>
                <a:lnTo>
                  <a:pt x="10640022" y="901700"/>
                </a:lnTo>
                <a:lnTo>
                  <a:pt x="10635171" y="876300"/>
                </a:lnTo>
                <a:lnTo>
                  <a:pt x="10630078" y="863600"/>
                </a:lnTo>
                <a:lnTo>
                  <a:pt x="10624757" y="850900"/>
                </a:lnTo>
                <a:lnTo>
                  <a:pt x="10619219" y="825500"/>
                </a:lnTo>
                <a:lnTo>
                  <a:pt x="10613454" y="812800"/>
                </a:lnTo>
                <a:lnTo>
                  <a:pt x="10607472" y="800100"/>
                </a:lnTo>
                <a:lnTo>
                  <a:pt x="10601287" y="774700"/>
                </a:lnTo>
                <a:lnTo>
                  <a:pt x="10594886" y="762000"/>
                </a:lnTo>
                <a:lnTo>
                  <a:pt x="10588269" y="749300"/>
                </a:lnTo>
                <a:lnTo>
                  <a:pt x="10581450" y="736600"/>
                </a:lnTo>
                <a:lnTo>
                  <a:pt x="10574439" y="711200"/>
                </a:lnTo>
                <a:lnTo>
                  <a:pt x="10567226" y="698500"/>
                </a:lnTo>
                <a:lnTo>
                  <a:pt x="10559821" y="685800"/>
                </a:lnTo>
                <a:lnTo>
                  <a:pt x="10552214" y="673100"/>
                </a:lnTo>
                <a:lnTo>
                  <a:pt x="10544429" y="660400"/>
                </a:lnTo>
                <a:lnTo>
                  <a:pt x="10536453" y="635000"/>
                </a:lnTo>
                <a:lnTo>
                  <a:pt x="10511460" y="596900"/>
                </a:lnTo>
                <a:lnTo>
                  <a:pt x="10484904" y="558800"/>
                </a:lnTo>
                <a:lnTo>
                  <a:pt x="10456901" y="520700"/>
                </a:lnTo>
                <a:lnTo>
                  <a:pt x="10427513" y="482600"/>
                </a:lnTo>
                <a:lnTo>
                  <a:pt x="10396842" y="444500"/>
                </a:lnTo>
                <a:lnTo>
                  <a:pt x="10364965" y="406400"/>
                </a:lnTo>
                <a:lnTo>
                  <a:pt x="10343096" y="381000"/>
                </a:lnTo>
                <a:lnTo>
                  <a:pt x="10331983" y="381000"/>
                </a:lnTo>
                <a:lnTo>
                  <a:pt x="10320757" y="368300"/>
                </a:lnTo>
                <a:lnTo>
                  <a:pt x="10297973" y="342900"/>
                </a:lnTo>
                <a:lnTo>
                  <a:pt x="10274770" y="317500"/>
                </a:lnTo>
                <a:lnTo>
                  <a:pt x="10263022" y="317500"/>
                </a:lnTo>
                <a:lnTo>
                  <a:pt x="10251173" y="304800"/>
                </a:lnTo>
                <a:lnTo>
                  <a:pt x="10227208" y="279400"/>
                </a:lnTo>
                <a:lnTo>
                  <a:pt x="10215105" y="279400"/>
                </a:lnTo>
                <a:lnTo>
                  <a:pt x="10190645" y="254000"/>
                </a:lnTo>
                <a:lnTo>
                  <a:pt x="10178288" y="254000"/>
                </a:lnTo>
                <a:lnTo>
                  <a:pt x="10153383" y="228600"/>
                </a:lnTo>
                <a:lnTo>
                  <a:pt x="10140759" y="228600"/>
                </a:lnTo>
                <a:lnTo>
                  <a:pt x="10115525" y="203200"/>
                </a:lnTo>
                <a:lnTo>
                  <a:pt x="10064267" y="177800"/>
                </a:lnTo>
                <a:lnTo>
                  <a:pt x="9853993" y="76200"/>
                </a:lnTo>
                <a:lnTo>
                  <a:pt x="9827527" y="76200"/>
                </a:lnTo>
                <a:lnTo>
                  <a:pt x="9774745" y="50800"/>
                </a:lnTo>
                <a:lnTo>
                  <a:pt x="9748469" y="50800"/>
                </a:lnTo>
                <a:lnTo>
                  <a:pt x="9722320" y="38100"/>
                </a:lnTo>
                <a:lnTo>
                  <a:pt x="9696298" y="38100"/>
                </a:lnTo>
                <a:lnTo>
                  <a:pt x="9670428" y="25400"/>
                </a:lnTo>
                <a:lnTo>
                  <a:pt x="9644761" y="25400"/>
                </a:lnTo>
                <a:lnTo>
                  <a:pt x="9619285" y="12700"/>
                </a:lnTo>
                <a:lnTo>
                  <a:pt x="9569069" y="12700"/>
                </a:lnTo>
                <a:lnTo>
                  <a:pt x="9544367" y="0"/>
                </a:lnTo>
                <a:lnTo>
                  <a:pt x="9403588" y="0"/>
                </a:lnTo>
                <a:lnTo>
                  <a:pt x="9403563" y="482"/>
                </a:lnTo>
                <a:lnTo>
                  <a:pt x="0" y="12649"/>
                </a:lnTo>
                <a:lnTo>
                  <a:pt x="63" y="63449"/>
                </a:lnTo>
                <a:lnTo>
                  <a:pt x="9426702" y="51244"/>
                </a:lnTo>
                <a:lnTo>
                  <a:pt x="9426689" y="50800"/>
                </a:lnTo>
                <a:lnTo>
                  <a:pt x="9537421" y="50800"/>
                </a:lnTo>
                <a:lnTo>
                  <a:pt x="9561665" y="63500"/>
                </a:lnTo>
                <a:lnTo>
                  <a:pt x="9609607" y="63500"/>
                </a:lnTo>
                <a:lnTo>
                  <a:pt x="9634626" y="76200"/>
                </a:lnTo>
                <a:lnTo>
                  <a:pt x="9658972" y="76200"/>
                </a:lnTo>
                <a:lnTo>
                  <a:pt x="9684385" y="88900"/>
                </a:lnTo>
                <a:lnTo>
                  <a:pt x="9709074" y="88900"/>
                </a:lnTo>
                <a:lnTo>
                  <a:pt x="9734791" y="101600"/>
                </a:lnTo>
                <a:lnTo>
                  <a:pt x="9759734" y="101600"/>
                </a:lnTo>
                <a:lnTo>
                  <a:pt x="9785655" y="114300"/>
                </a:lnTo>
                <a:lnTo>
                  <a:pt x="9810737" y="114300"/>
                </a:lnTo>
                <a:lnTo>
                  <a:pt x="9836760" y="127000"/>
                </a:lnTo>
                <a:lnTo>
                  <a:pt x="9836302" y="127000"/>
                </a:lnTo>
                <a:lnTo>
                  <a:pt x="9862337" y="139700"/>
                </a:lnTo>
                <a:lnTo>
                  <a:pt x="9861893" y="139700"/>
                </a:lnTo>
                <a:lnTo>
                  <a:pt x="9887915" y="152400"/>
                </a:lnTo>
                <a:lnTo>
                  <a:pt x="9887458" y="152400"/>
                </a:lnTo>
                <a:lnTo>
                  <a:pt x="9913442" y="165100"/>
                </a:lnTo>
                <a:lnTo>
                  <a:pt x="9938461" y="165100"/>
                </a:lnTo>
                <a:lnTo>
                  <a:pt x="9964306" y="177800"/>
                </a:lnTo>
                <a:lnTo>
                  <a:pt x="9963848" y="177800"/>
                </a:lnTo>
                <a:lnTo>
                  <a:pt x="9989579" y="190500"/>
                </a:lnTo>
                <a:lnTo>
                  <a:pt x="9989121" y="190500"/>
                </a:lnTo>
                <a:lnTo>
                  <a:pt x="10014725" y="203200"/>
                </a:lnTo>
                <a:lnTo>
                  <a:pt x="10014255" y="203200"/>
                </a:lnTo>
                <a:lnTo>
                  <a:pt x="10039693" y="215900"/>
                </a:lnTo>
                <a:lnTo>
                  <a:pt x="10039223" y="215900"/>
                </a:lnTo>
                <a:lnTo>
                  <a:pt x="10064483" y="241300"/>
                </a:lnTo>
                <a:lnTo>
                  <a:pt x="10064013" y="241300"/>
                </a:lnTo>
                <a:lnTo>
                  <a:pt x="10089070" y="254000"/>
                </a:lnTo>
                <a:lnTo>
                  <a:pt x="10088601" y="254000"/>
                </a:lnTo>
                <a:lnTo>
                  <a:pt x="10113416" y="266700"/>
                </a:lnTo>
                <a:lnTo>
                  <a:pt x="10113061" y="266700"/>
                </a:lnTo>
                <a:lnTo>
                  <a:pt x="10125380" y="279400"/>
                </a:lnTo>
                <a:lnTo>
                  <a:pt x="10137153" y="279400"/>
                </a:lnTo>
                <a:lnTo>
                  <a:pt x="10149332" y="292100"/>
                </a:lnTo>
                <a:lnTo>
                  <a:pt x="10149091" y="292100"/>
                </a:lnTo>
                <a:lnTo>
                  <a:pt x="10161194" y="304800"/>
                </a:lnTo>
                <a:lnTo>
                  <a:pt x="10172751" y="304800"/>
                </a:lnTo>
                <a:lnTo>
                  <a:pt x="10184701" y="317500"/>
                </a:lnTo>
                <a:lnTo>
                  <a:pt x="10184460" y="317500"/>
                </a:lnTo>
                <a:lnTo>
                  <a:pt x="10196335" y="330200"/>
                </a:lnTo>
                <a:lnTo>
                  <a:pt x="10207638" y="330200"/>
                </a:lnTo>
                <a:lnTo>
                  <a:pt x="10219322" y="342900"/>
                </a:lnTo>
                <a:lnTo>
                  <a:pt x="10219080" y="342900"/>
                </a:lnTo>
                <a:lnTo>
                  <a:pt x="10230688" y="355600"/>
                </a:lnTo>
                <a:lnTo>
                  <a:pt x="10230447" y="355600"/>
                </a:lnTo>
                <a:lnTo>
                  <a:pt x="10241953" y="368300"/>
                </a:lnTo>
                <a:lnTo>
                  <a:pt x="10252888" y="368300"/>
                </a:lnTo>
                <a:lnTo>
                  <a:pt x="10264203" y="381000"/>
                </a:lnTo>
                <a:lnTo>
                  <a:pt x="10263962" y="381000"/>
                </a:lnTo>
                <a:lnTo>
                  <a:pt x="10275164" y="393700"/>
                </a:lnTo>
                <a:lnTo>
                  <a:pt x="10274922" y="393700"/>
                </a:lnTo>
                <a:lnTo>
                  <a:pt x="10286022" y="406400"/>
                </a:lnTo>
                <a:lnTo>
                  <a:pt x="10296538" y="406400"/>
                </a:lnTo>
                <a:lnTo>
                  <a:pt x="10307409" y="419100"/>
                </a:lnTo>
                <a:lnTo>
                  <a:pt x="10307180" y="419100"/>
                </a:lnTo>
                <a:lnTo>
                  <a:pt x="10317937" y="431800"/>
                </a:lnTo>
                <a:lnTo>
                  <a:pt x="10317696" y="431800"/>
                </a:lnTo>
                <a:lnTo>
                  <a:pt x="10328338" y="444500"/>
                </a:lnTo>
                <a:lnTo>
                  <a:pt x="10328110" y="444500"/>
                </a:lnTo>
                <a:lnTo>
                  <a:pt x="10338625" y="457200"/>
                </a:lnTo>
                <a:lnTo>
                  <a:pt x="10338397" y="457200"/>
                </a:lnTo>
                <a:lnTo>
                  <a:pt x="10348785" y="469900"/>
                </a:lnTo>
                <a:lnTo>
                  <a:pt x="10348557" y="469900"/>
                </a:lnTo>
                <a:lnTo>
                  <a:pt x="10358818" y="482600"/>
                </a:lnTo>
                <a:lnTo>
                  <a:pt x="10368496" y="482600"/>
                </a:lnTo>
                <a:lnTo>
                  <a:pt x="10378491" y="495300"/>
                </a:lnTo>
                <a:lnTo>
                  <a:pt x="10378275" y="495300"/>
                </a:lnTo>
                <a:lnTo>
                  <a:pt x="10388130" y="508000"/>
                </a:lnTo>
                <a:lnTo>
                  <a:pt x="10387901" y="508000"/>
                </a:lnTo>
                <a:lnTo>
                  <a:pt x="10397630" y="520700"/>
                </a:lnTo>
                <a:lnTo>
                  <a:pt x="10397401" y="520700"/>
                </a:lnTo>
                <a:lnTo>
                  <a:pt x="10406977" y="533400"/>
                </a:lnTo>
                <a:lnTo>
                  <a:pt x="10406761" y="533400"/>
                </a:lnTo>
                <a:lnTo>
                  <a:pt x="10416197" y="546100"/>
                </a:lnTo>
                <a:lnTo>
                  <a:pt x="10415981" y="546100"/>
                </a:lnTo>
                <a:lnTo>
                  <a:pt x="10425252" y="558800"/>
                </a:lnTo>
                <a:lnTo>
                  <a:pt x="10425036" y="558800"/>
                </a:lnTo>
                <a:lnTo>
                  <a:pt x="10434168" y="571500"/>
                </a:lnTo>
                <a:lnTo>
                  <a:pt x="10433964" y="571500"/>
                </a:lnTo>
                <a:lnTo>
                  <a:pt x="10442931" y="584200"/>
                </a:lnTo>
                <a:lnTo>
                  <a:pt x="10442727" y="584200"/>
                </a:lnTo>
                <a:lnTo>
                  <a:pt x="10451528" y="596900"/>
                </a:lnTo>
                <a:lnTo>
                  <a:pt x="10451325" y="596900"/>
                </a:lnTo>
                <a:lnTo>
                  <a:pt x="10459974" y="609600"/>
                </a:lnTo>
                <a:lnTo>
                  <a:pt x="10459783" y="609600"/>
                </a:lnTo>
                <a:lnTo>
                  <a:pt x="10468267" y="622300"/>
                </a:lnTo>
                <a:lnTo>
                  <a:pt x="10468064" y="622300"/>
                </a:lnTo>
                <a:lnTo>
                  <a:pt x="10476382" y="635000"/>
                </a:lnTo>
                <a:lnTo>
                  <a:pt x="10476192" y="635000"/>
                </a:lnTo>
                <a:lnTo>
                  <a:pt x="10484333" y="647700"/>
                </a:lnTo>
                <a:lnTo>
                  <a:pt x="10484142" y="647700"/>
                </a:lnTo>
                <a:lnTo>
                  <a:pt x="10492118" y="660400"/>
                </a:lnTo>
                <a:lnTo>
                  <a:pt x="10491927" y="660400"/>
                </a:lnTo>
                <a:lnTo>
                  <a:pt x="10499725" y="685800"/>
                </a:lnTo>
                <a:lnTo>
                  <a:pt x="10499547" y="685800"/>
                </a:lnTo>
                <a:lnTo>
                  <a:pt x="10507154" y="698500"/>
                </a:lnTo>
                <a:lnTo>
                  <a:pt x="10506977" y="698500"/>
                </a:lnTo>
                <a:lnTo>
                  <a:pt x="10514406" y="711200"/>
                </a:lnTo>
                <a:lnTo>
                  <a:pt x="10514241" y="711200"/>
                </a:lnTo>
                <a:lnTo>
                  <a:pt x="10521480" y="723900"/>
                </a:lnTo>
                <a:lnTo>
                  <a:pt x="10521315" y="723900"/>
                </a:lnTo>
                <a:lnTo>
                  <a:pt x="10528364" y="736600"/>
                </a:lnTo>
                <a:lnTo>
                  <a:pt x="10528198" y="736600"/>
                </a:lnTo>
                <a:lnTo>
                  <a:pt x="10535056" y="749300"/>
                </a:lnTo>
                <a:lnTo>
                  <a:pt x="10534904" y="749300"/>
                </a:lnTo>
                <a:lnTo>
                  <a:pt x="10541559" y="762000"/>
                </a:lnTo>
                <a:lnTo>
                  <a:pt x="10541419" y="762000"/>
                </a:lnTo>
                <a:lnTo>
                  <a:pt x="10547871" y="787400"/>
                </a:lnTo>
                <a:lnTo>
                  <a:pt x="10547731" y="787400"/>
                </a:lnTo>
                <a:lnTo>
                  <a:pt x="10553992" y="800100"/>
                </a:lnTo>
                <a:lnTo>
                  <a:pt x="10553852" y="800100"/>
                </a:lnTo>
                <a:lnTo>
                  <a:pt x="10559910" y="812800"/>
                </a:lnTo>
                <a:lnTo>
                  <a:pt x="10559771" y="812800"/>
                </a:lnTo>
                <a:lnTo>
                  <a:pt x="10565613" y="825500"/>
                </a:lnTo>
                <a:lnTo>
                  <a:pt x="10565486" y="825500"/>
                </a:lnTo>
                <a:lnTo>
                  <a:pt x="10571124" y="850900"/>
                </a:lnTo>
                <a:lnTo>
                  <a:pt x="10570997" y="850900"/>
                </a:lnTo>
                <a:lnTo>
                  <a:pt x="10576420" y="863600"/>
                </a:lnTo>
                <a:lnTo>
                  <a:pt x="10581513" y="876300"/>
                </a:lnTo>
                <a:lnTo>
                  <a:pt x="10586377" y="889000"/>
                </a:lnTo>
                <a:lnTo>
                  <a:pt x="10591038" y="914400"/>
                </a:lnTo>
                <a:lnTo>
                  <a:pt x="10595470" y="927100"/>
                </a:lnTo>
                <a:lnTo>
                  <a:pt x="10599674" y="939800"/>
                </a:lnTo>
                <a:lnTo>
                  <a:pt x="10603662" y="965200"/>
                </a:lnTo>
                <a:lnTo>
                  <a:pt x="10607408" y="977900"/>
                </a:lnTo>
                <a:lnTo>
                  <a:pt x="10610926" y="1003300"/>
                </a:lnTo>
                <a:lnTo>
                  <a:pt x="10614216" y="1016000"/>
                </a:lnTo>
                <a:lnTo>
                  <a:pt x="10617251" y="1028700"/>
                </a:lnTo>
                <a:lnTo>
                  <a:pt x="10620058" y="1054100"/>
                </a:lnTo>
                <a:lnTo>
                  <a:pt x="10622610" y="1066800"/>
                </a:lnTo>
                <a:lnTo>
                  <a:pt x="10624909" y="1092200"/>
                </a:lnTo>
                <a:lnTo>
                  <a:pt x="10626966" y="1104900"/>
                </a:lnTo>
                <a:lnTo>
                  <a:pt x="10628770" y="1130300"/>
                </a:lnTo>
                <a:lnTo>
                  <a:pt x="10630306" y="1143000"/>
                </a:lnTo>
                <a:lnTo>
                  <a:pt x="10631589" y="1168400"/>
                </a:lnTo>
                <a:lnTo>
                  <a:pt x="10632592" y="1181100"/>
                </a:lnTo>
                <a:lnTo>
                  <a:pt x="10633342" y="1206500"/>
                </a:lnTo>
                <a:lnTo>
                  <a:pt x="10633824" y="1231900"/>
                </a:lnTo>
                <a:lnTo>
                  <a:pt x="10634002" y="1244600"/>
                </a:lnTo>
                <a:lnTo>
                  <a:pt x="10633875" y="1270000"/>
                </a:lnTo>
                <a:lnTo>
                  <a:pt x="10633431" y="1282700"/>
                </a:lnTo>
                <a:lnTo>
                  <a:pt x="10632681" y="1308100"/>
                </a:lnTo>
                <a:lnTo>
                  <a:pt x="10631627" y="1320800"/>
                </a:lnTo>
                <a:lnTo>
                  <a:pt x="10630281" y="1346200"/>
                </a:lnTo>
                <a:lnTo>
                  <a:pt x="10628643" y="1358900"/>
                </a:lnTo>
                <a:lnTo>
                  <a:pt x="10626712" y="1384300"/>
                </a:lnTo>
                <a:lnTo>
                  <a:pt x="10624490" y="1397000"/>
                </a:lnTo>
                <a:lnTo>
                  <a:pt x="10622001" y="1422400"/>
                </a:lnTo>
                <a:lnTo>
                  <a:pt x="10619219" y="1435100"/>
                </a:lnTo>
                <a:lnTo>
                  <a:pt x="10616171" y="1447800"/>
                </a:lnTo>
                <a:lnTo>
                  <a:pt x="10612857" y="1473200"/>
                </a:lnTo>
                <a:lnTo>
                  <a:pt x="10609275" y="1485900"/>
                </a:lnTo>
                <a:lnTo>
                  <a:pt x="10605427" y="1511300"/>
                </a:lnTo>
                <a:lnTo>
                  <a:pt x="10605529" y="1498600"/>
                </a:lnTo>
                <a:lnTo>
                  <a:pt x="10601325" y="1524000"/>
                </a:lnTo>
                <a:lnTo>
                  <a:pt x="10596969" y="1536700"/>
                </a:lnTo>
                <a:lnTo>
                  <a:pt x="10592372" y="1549400"/>
                </a:lnTo>
                <a:lnTo>
                  <a:pt x="10587520" y="1574800"/>
                </a:lnTo>
                <a:lnTo>
                  <a:pt x="10587647" y="1574800"/>
                </a:lnTo>
                <a:lnTo>
                  <a:pt x="10582427" y="1587500"/>
                </a:lnTo>
                <a:lnTo>
                  <a:pt x="10582554" y="1587500"/>
                </a:lnTo>
                <a:lnTo>
                  <a:pt x="10577093" y="1600200"/>
                </a:lnTo>
                <a:lnTo>
                  <a:pt x="10577233" y="1600200"/>
                </a:lnTo>
                <a:lnTo>
                  <a:pt x="10571531" y="1625600"/>
                </a:lnTo>
                <a:lnTo>
                  <a:pt x="10571671" y="1625600"/>
                </a:lnTo>
                <a:lnTo>
                  <a:pt x="10565727" y="1638300"/>
                </a:lnTo>
                <a:lnTo>
                  <a:pt x="10565879" y="1638300"/>
                </a:lnTo>
                <a:lnTo>
                  <a:pt x="10559707" y="1651000"/>
                </a:lnTo>
                <a:lnTo>
                  <a:pt x="10559860" y="1651000"/>
                </a:lnTo>
                <a:lnTo>
                  <a:pt x="10553459" y="1663700"/>
                </a:lnTo>
                <a:lnTo>
                  <a:pt x="10553624" y="1663700"/>
                </a:lnTo>
                <a:lnTo>
                  <a:pt x="10546994" y="1676400"/>
                </a:lnTo>
                <a:lnTo>
                  <a:pt x="10547160" y="1676400"/>
                </a:lnTo>
                <a:lnTo>
                  <a:pt x="10540314" y="1701800"/>
                </a:lnTo>
                <a:lnTo>
                  <a:pt x="10540492" y="1701800"/>
                </a:lnTo>
                <a:lnTo>
                  <a:pt x="10533418" y="1714500"/>
                </a:lnTo>
                <a:lnTo>
                  <a:pt x="10533596" y="1714500"/>
                </a:lnTo>
                <a:lnTo>
                  <a:pt x="10526319" y="1727200"/>
                </a:lnTo>
                <a:lnTo>
                  <a:pt x="10526497" y="1727200"/>
                </a:lnTo>
                <a:lnTo>
                  <a:pt x="10519016" y="1739900"/>
                </a:lnTo>
                <a:lnTo>
                  <a:pt x="10519207" y="1739900"/>
                </a:lnTo>
                <a:lnTo>
                  <a:pt x="10511498" y="1752600"/>
                </a:lnTo>
                <a:lnTo>
                  <a:pt x="10511701" y="1752600"/>
                </a:lnTo>
                <a:lnTo>
                  <a:pt x="10503802" y="1765300"/>
                </a:lnTo>
                <a:lnTo>
                  <a:pt x="10504005" y="1765300"/>
                </a:lnTo>
                <a:lnTo>
                  <a:pt x="10495902" y="1778000"/>
                </a:lnTo>
                <a:lnTo>
                  <a:pt x="10496105" y="1778000"/>
                </a:lnTo>
                <a:lnTo>
                  <a:pt x="10487812" y="1790700"/>
                </a:lnTo>
                <a:lnTo>
                  <a:pt x="10488028" y="1790700"/>
                </a:lnTo>
                <a:lnTo>
                  <a:pt x="10479545" y="1803400"/>
                </a:lnTo>
                <a:lnTo>
                  <a:pt x="10479761" y="1803400"/>
                </a:lnTo>
                <a:lnTo>
                  <a:pt x="10471086" y="1816100"/>
                </a:lnTo>
                <a:lnTo>
                  <a:pt x="10471302" y="1816100"/>
                </a:lnTo>
                <a:lnTo>
                  <a:pt x="10462463" y="1828800"/>
                </a:lnTo>
                <a:lnTo>
                  <a:pt x="10462679" y="1828800"/>
                </a:lnTo>
                <a:lnTo>
                  <a:pt x="10453649" y="1841500"/>
                </a:lnTo>
                <a:lnTo>
                  <a:pt x="10453878" y="1841500"/>
                </a:lnTo>
                <a:lnTo>
                  <a:pt x="10444670" y="1866900"/>
                </a:lnTo>
                <a:lnTo>
                  <a:pt x="10444899" y="1854200"/>
                </a:lnTo>
                <a:lnTo>
                  <a:pt x="10435526" y="1866900"/>
                </a:lnTo>
                <a:lnTo>
                  <a:pt x="10435755" y="1866900"/>
                </a:lnTo>
                <a:lnTo>
                  <a:pt x="10426217" y="1879600"/>
                </a:lnTo>
                <a:lnTo>
                  <a:pt x="10426446" y="1879600"/>
                </a:lnTo>
                <a:lnTo>
                  <a:pt x="10416743" y="1892300"/>
                </a:lnTo>
                <a:lnTo>
                  <a:pt x="10416984" y="1892300"/>
                </a:lnTo>
                <a:lnTo>
                  <a:pt x="10407117" y="1905000"/>
                </a:lnTo>
                <a:lnTo>
                  <a:pt x="10407358" y="1905000"/>
                </a:lnTo>
                <a:lnTo>
                  <a:pt x="10397338" y="1917700"/>
                </a:lnTo>
                <a:lnTo>
                  <a:pt x="10397579" y="1917700"/>
                </a:lnTo>
                <a:lnTo>
                  <a:pt x="10387419" y="1930400"/>
                </a:lnTo>
                <a:lnTo>
                  <a:pt x="10387660" y="1930400"/>
                </a:lnTo>
                <a:lnTo>
                  <a:pt x="10377348" y="1943100"/>
                </a:lnTo>
                <a:lnTo>
                  <a:pt x="10377589" y="1943100"/>
                </a:lnTo>
                <a:lnTo>
                  <a:pt x="10367137" y="1955800"/>
                </a:lnTo>
                <a:lnTo>
                  <a:pt x="10367378" y="1955800"/>
                </a:lnTo>
                <a:lnTo>
                  <a:pt x="10356786" y="1968500"/>
                </a:lnTo>
                <a:lnTo>
                  <a:pt x="10357028" y="1968500"/>
                </a:lnTo>
                <a:lnTo>
                  <a:pt x="10346296" y="1981200"/>
                </a:lnTo>
                <a:lnTo>
                  <a:pt x="10346538" y="1981200"/>
                </a:lnTo>
                <a:lnTo>
                  <a:pt x="10335679" y="1993900"/>
                </a:lnTo>
                <a:lnTo>
                  <a:pt x="10325189" y="1993900"/>
                </a:lnTo>
                <a:lnTo>
                  <a:pt x="10314076" y="2006600"/>
                </a:lnTo>
                <a:lnTo>
                  <a:pt x="10314318" y="2006600"/>
                </a:lnTo>
                <a:lnTo>
                  <a:pt x="10303091" y="2019300"/>
                </a:lnTo>
                <a:lnTo>
                  <a:pt x="10303345" y="2019300"/>
                </a:lnTo>
                <a:lnTo>
                  <a:pt x="10292004" y="2032000"/>
                </a:lnTo>
                <a:lnTo>
                  <a:pt x="10292245" y="2032000"/>
                </a:lnTo>
                <a:lnTo>
                  <a:pt x="10280790" y="2044700"/>
                </a:lnTo>
                <a:lnTo>
                  <a:pt x="10269715" y="2044700"/>
                </a:lnTo>
                <a:lnTo>
                  <a:pt x="10258057" y="2057400"/>
                </a:lnTo>
                <a:lnTo>
                  <a:pt x="10258298" y="2057400"/>
                </a:lnTo>
                <a:lnTo>
                  <a:pt x="10246538" y="2070100"/>
                </a:lnTo>
                <a:lnTo>
                  <a:pt x="10246779" y="2070100"/>
                </a:lnTo>
                <a:lnTo>
                  <a:pt x="10234930" y="2082800"/>
                </a:lnTo>
                <a:lnTo>
                  <a:pt x="10223462" y="2082800"/>
                </a:lnTo>
                <a:lnTo>
                  <a:pt x="10211422" y="2095500"/>
                </a:lnTo>
                <a:lnTo>
                  <a:pt x="10211664" y="2095500"/>
                </a:lnTo>
                <a:lnTo>
                  <a:pt x="10199548" y="2108200"/>
                </a:lnTo>
                <a:lnTo>
                  <a:pt x="10199789" y="2108200"/>
                </a:lnTo>
                <a:lnTo>
                  <a:pt x="10187597" y="2120900"/>
                </a:lnTo>
                <a:lnTo>
                  <a:pt x="10175799" y="2120900"/>
                </a:lnTo>
                <a:lnTo>
                  <a:pt x="10163454" y="2133600"/>
                </a:lnTo>
                <a:lnTo>
                  <a:pt x="10163683" y="2133600"/>
                </a:lnTo>
                <a:lnTo>
                  <a:pt x="10151275" y="2146300"/>
                </a:lnTo>
                <a:lnTo>
                  <a:pt x="10139274" y="2146300"/>
                </a:lnTo>
                <a:lnTo>
                  <a:pt x="10126726" y="2159000"/>
                </a:lnTo>
                <a:lnTo>
                  <a:pt x="10127082" y="2159000"/>
                </a:lnTo>
                <a:lnTo>
                  <a:pt x="10101847" y="2171700"/>
                </a:lnTo>
                <a:lnTo>
                  <a:pt x="10102304" y="2171700"/>
                </a:lnTo>
                <a:lnTo>
                  <a:pt x="10076878" y="2184400"/>
                </a:lnTo>
                <a:lnTo>
                  <a:pt x="10077336" y="2184400"/>
                </a:lnTo>
                <a:lnTo>
                  <a:pt x="10051745" y="2197100"/>
                </a:lnTo>
                <a:lnTo>
                  <a:pt x="10052202" y="2197100"/>
                </a:lnTo>
                <a:lnTo>
                  <a:pt x="10026472" y="2209800"/>
                </a:lnTo>
                <a:lnTo>
                  <a:pt x="10026929" y="2209800"/>
                </a:lnTo>
                <a:lnTo>
                  <a:pt x="10001110" y="2222500"/>
                </a:lnTo>
                <a:lnTo>
                  <a:pt x="10001555" y="2222500"/>
                </a:lnTo>
                <a:lnTo>
                  <a:pt x="9975672" y="2235200"/>
                </a:lnTo>
                <a:lnTo>
                  <a:pt x="9976117" y="2235200"/>
                </a:lnTo>
                <a:lnTo>
                  <a:pt x="9950196" y="2247900"/>
                </a:lnTo>
                <a:lnTo>
                  <a:pt x="9950628" y="2247900"/>
                </a:lnTo>
                <a:lnTo>
                  <a:pt x="9924707" y="2260600"/>
                </a:lnTo>
                <a:lnTo>
                  <a:pt x="9925152" y="2260600"/>
                </a:lnTo>
                <a:lnTo>
                  <a:pt x="9899256" y="2273300"/>
                </a:lnTo>
                <a:lnTo>
                  <a:pt x="9899688" y="2273300"/>
                </a:lnTo>
                <a:lnTo>
                  <a:pt x="9873856" y="2286000"/>
                </a:lnTo>
                <a:lnTo>
                  <a:pt x="9874275" y="2286000"/>
                </a:lnTo>
                <a:lnTo>
                  <a:pt x="9848532" y="2298700"/>
                </a:lnTo>
                <a:lnTo>
                  <a:pt x="9823767" y="2298700"/>
                </a:lnTo>
                <a:lnTo>
                  <a:pt x="9798304" y="2311400"/>
                </a:lnTo>
                <a:lnTo>
                  <a:pt x="9798736" y="2311400"/>
                </a:lnTo>
                <a:lnTo>
                  <a:pt x="9773450" y="2324100"/>
                </a:lnTo>
                <a:lnTo>
                  <a:pt x="9749244" y="2324100"/>
                </a:lnTo>
                <a:lnTo>
                  <a:pt x="9724428" y="2336800"/>
                </a:lnTo>
                <a:lnTo>
                  <a:pt x="9700755" y="2336800"/>
                </a:lnTo>
                <a:lnTo>
                  <a:pt x="9676536" y="2349500"/>
                </a:lnTo>
                <a:lnTo>
                  <a:pt x="9653537" y="2349500"/>
                </a:lnTo>
                <a:lnTo>
                  <a:pt x="9630042" y="2362200"/>
                </a:lnTo>
                <a:lnTo>
                  <a:pt x="9563964" y="2362200"/>
                </a:lnTo>
                <a:lnTo>
                  <a:pt x="9542272" y="2374900"/>
                </a:lnTo>
                <a:lnTo>
                  <a:pt x="9427794" y="2374900"/>
                </a:lnTo>
                <a:lnTo>
                  <a:pt x="9427845" y="2425700"/>
                </a:lnTo>
                <a:lnTo>
                  <a:pt x="9548685" y="2425700"/>
                </a:lnTo>
                <a:lnTo>
                  <a:pt x="9570847" y="2413000"/>
                </a:lnTo>
                <a:lnTo>
                  <a:pt x="9616605" y="2413000"/>
                </a:lnTo>
                <a:lnTo>
                  <a:pt x="9640151" y="2400300"/>
                </a:lnTo>
                <a:lnTo>
                  <a:pt x="9688398" y="2400300"/>
                </a:lnTo>
                <a:lnTo>
                  <a:pt x="9713049" y="2387600"/>
                </a:lnTo>
                <a:lnTo>
                  <a:pt x="9738004" y="2387600"/>
                </a:lnTo>
                <a:lnTo>
                  <a:pt x="9788715" y="2362200"/>
                </a:lnTo>
                <a:lnTo>
                  <a:pt x="9814420" y="2362200"/>
                </a:lnTo>
                <a:lnTo>
                  <a:pt x="9866351" y="2336800"/>
                </a:lnTo>
                <a:lnTo>
                  <a:pt x="9892525" y="2336800"/>
                </a:lnTo>
                <a:lnTo>
                  <a:pt x="10102647" y="2235200"/>
                </a:lnTo>
                <a:lnTo>
                  <a:pt x="10128542" y="2209800"/>
                </a:lnTo>
                <a:lnTo>
                  <a:pt x="10154183" y="2197100"/>
                </a:lnTo>
                <a:lnTo>
                  <a:pt x="10167010" y="2197100"/>
                </a:lnTo>
                <a:lnTo>
                  <a:pt x="10192372" y="2171700"/>
                </a:lnTo>
                <a:lnTo>
                  <a:pt x="10204958" y="2171700"/>
                </a:lnTo>
                <a:lnTo>
                  <a:pt x="10217480" y="2159000"/>
                </a:lnTo>
                <a:lnTo>
                  <a:pt x="10242271" y="2133600"/>
                </a:lnTo>
                <a:lnTo>
                  <a:pt x="10254551" y="2133600"/>
                </a:lnTo>
                <a:lnTo>
                  <a:pt x="10266743" y="2120900"/>
                </a:lnTo>
                <a:lnTo>
                  <a:pt x="10290848" y="2095500"/>
                </a:lnTo>
                <a:lnTo>
                  <a:pt x="10302748" y="2095500"/>
                </a:lnTo>
                <a:lnTo>
                  <a:pt x="10337838" y="2057400"/>
                </a:lnTo>
                <a:lnTo>
                  <a:pt x="10371887" y="2019300"/>
                </a:lnTo>
                <a:lnTo>
                  <a:pt x="10382987" y="2019300"/>
                </a:lnTo>
                <a:lnTo>
                  <a:pt x="10415486" y="1981200"/>
                </a:lnTo>
                <a:lnTo>
                  <a:pt x="10446677" y="1943100"/>
                </a:lnTo>
                <a:lnTo>
                  <a:pt x="10476471" y="1905000"/>
                </a:lnTo>
                <a:lnTo>
                  <a:pt x="10504754" y="1866900"/>
                </a:lnTo>
                <a:lnTo>
                  <a:pt x="10531386" y="1816100"/>
                </a:lnTo>
                <a:lnTo>
                  <a:pt x="10539882" y="1803400"/>
                </a:lnTo>
                <a:lnTo>
                  <a:pt x="10564178" y="1765300"/>
                </a:lnTo>
                <a:lnTo>
                  <a:pt x="10579329" y="1727200"/>
                </a:lnTo>
                <a:lnTo>
                  <a:pt x="10586568" y="1714500"/>
                </a:lnTo>
                <a:lnTo>
                  <a:pt x="10593591" y="1701800"/>
                </a:lnTo>
                <a:lnTo>
                  <a:pt x="10600398" y="1689100"/>
                </a:lnTo>
                <a:lnTo>
                  <a:pt x="10606964" y="1663700"/>
                </a:lnTo>
                <a:lnTo>
                  <a:pt x="10613288" y="1651000"/>
                </a:lnTo>
                <a:lnTo>
                  <a:pt x="10619384" y="1638300"/>
                </a:lnTo>
                <a:lnTo>
                  <a:pt x="10625226" y="1625600"/>
                </a:lnTo>
                <a:lnTo>
                  <a:pt x="10630827" y="1600200"/>
                </a:lnTo>
                <a:lnTo>
                  <a:pt x="10636174" y="1587500"/>
                </a:lnTo>
                <a:lnTo>
                  <a:pt x="10641267" y="1574800"/>
                </a:lnTo>
                <a:lnTo>
                  <a:pt x="10646093" y="1549400"/>
                </a:lnTo>
                <a:lnTo>
                  <a:pt x="10650665" y="1536700"/>
                </a:lnTo>
                <a:lnTo>
                  <a:pt x="10654957" y="1511300"/>
                </a:lnTo>
                <a:lnTo>
                  <a:pt x="10658983" y="1498600"/>
                </a:lnTo>
                <a:lnTo>
                  <a:pt x="10662742" y="1485900"/>
                </a:lnTo>
                <a:lnTo>
                  <a:pt x="10666209" y="1460500"/>
                </a:lnTo>
                <a:lnTo>
                  <a:pt x="10669397" y="1447800"/>
                </a:lnTo>
                <a:lnTo>
                  <a:pt x="10672305" y="1422400"/>
                </a:lnTo>
                <a:lnTo>
                  <a:pt x="10674909" y="1409700"/>
                </a:lnTo>
                <a:lnTo>
                  <a:pt x="10677220" y="1384300"/>
                </a:lnTo>
                <a:lnTo>
                  <a:pt x="10679227" y="1371600"/>
                </a:lnTo>
                <a:lnTo>
                  <a:pt x="10680941" y="1346200"/>
                </a:lnTo>
                <a:lnTo>
                  <a:pt x="10682351" y="1320800"/>
                </a:lnTo>
                <a:lnTo>
                  <a:pt x="10683431" y="1308100"/>
                </a:lnTo>
                <a:lnTo>
                  <a:pt x="10684218" y="1282700"/>
                </a:lnTo>
                <a:lnTo>
                  <a:pt x="10684675" y="1270000"/>
                </a:lnTo>
                <a:lnTo>
                  <a:pt x="10684701" y="1231900"/>
                </a:lnTo>
                <a:close/>
              </a:path>
            </a:pathLst>
          </a:custGeom>
          <a:solidFill>
            <a:srgbClr val="505121"/>
          </a:solidFill>
        </p:spPr>
        <p:txBody>
          <a:bodyPr wrap="square" lIns="0" tIns="0" rIns="0" bIns="0" rtlCol="0"/>
          <a:lstStyle/>
          <a:p>
            <a:endParaRPr dirty="0"/>
          </a:p>
        </p:txBody>
      </p:sp>
      <p:pic>
        <p:nvPicPr>
          <p:cNvPr id="40" name="object 5">
            <a:extLst>
              <a:ext uri="{FF2B5EF4-FFF2-40B4-BE49-F238E27FC236}">
                <a16:creationId xmlns:a16="http://schemas.microsoft.com/office/drawing/2014/main" id="{175FCD1F-9A3A-495B-81E9-BB919BA53301}"/>
              </a:ext>
            </a:extLst>
          </p:cNvPr>
          <p:cNvPicPr/>
          <p:nvPr/>
        </p:nvPicPr>
        <p:blipFill>
          <a:blip r:embed="rId3" cstate="print"/>
          <a:stretch>
            <a:fillRect/>
          </a:stretch>
        </p:blipFill>
        <p:spPr>
          <a:xfrm>
            <a:off x="3170543" y="5321424"/>
            <a:ext cx="215988" cy="215988"/>
          </a:xfrm>
          <a:prstGeom prst="rect">
            <a:avLst/>
          </a:prstGeom>
        </p:spPr>
      </p:pic>
      <p:sp>
        <p:nvSpPr>
          <p:cNvPr id="41" name="object 7">
            <a:extLst>
              <a:ext uri="{FF2B5EF4-FFF2-40B4-BE49-F238E27FC236}">
                <a16:creationId xmlns:a16="http://schemas.microsoft.com/office/drawing/2014/main" id="{00196541-B9A8-4A47-B2F6-940839172CEE}"/>
              </a:ext>
            </a:extLst>
          </p:cNvPr>
          <p:cNvSpPr txBox="1"/>
          <p:nvPr/>
        </p:nvSpPr>
        <p:spPr>
          <a:xfrm>
            <a:off x="2747387" y="5639452"/>
            <a:ext cx="1062299"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10</a:t>
            </a:r>
            <a:endParaRPr sz="2000" dirty="0">
              <a:latin typeface="宋体"/>
              <a:cs typeface="宋体"/>
            </a:endParaRPr>
          </a:p>
        </p:txBody>
      </p:sp>
      <p:sp>
        <p:nvSpPr>
          <p:cNvPr id="42" name="object 9">
            <a:extLst>
              <a:ext uri="{FF2B5EF4-FFF2-40B4-BE49-F238E27FC236}">
                <a16:creationId xmlns:a16="http://schemas.microsoft.com/office/drawing/2014/main" id="{54CA1DA1-66DD-4AE2-BDDC-843811311F45}"/>
              </a:ext>
            </a:extLst>
          </p:cNvPr>
          <p:cNvSpPr txBox="1"/>
          <p:nvPr/>
        </p:nvSpPr>
        <p:spPr>
          <a:xfrm>
            <a:off x="9521685" y="4910697"/>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6</a:t>
            </a:r>
            <a:endParaRPr sz="2000" dirty="0">
              <a:latin typeface="宋体"/>
              <a:cs typeface="宋体"/>
            </a:endParaRPr>
          </a:p>
        </p:txBody>
      </p:sp>
      <p:pic>
        <p:nvPicPr>
          <p:cNvPr id="43" name="object 11">
            <a:extLst>
              <a:ext uri="{FF2B5EF4-FFF2-40B4-BE49-F238E27FC236}">
                <a16:creationId xmlns:a16="http://schemas.microsoft.com/office/drawing/2014/main" id="{E9F6ED51-E24F-4046-95D0-93E98F4DE0FA}"/>
              </a:ext>
            </a:extLst>
          </p:cNvPr>
          <p:cNvPicPr/>
          <p:nvPr/>
        </p:nvPicPr>
        <p:blipFill>
          <a:blip r:embed="rId4" cstate="print"/>
          <a:stretch>
            <a:fillRect/>
          </a:stretch>
        </p:blipFill>
        <p:spPr>
          <a:xfrm>
            <a:off x="9856915" y="5327368"/>
            <a:ext cx="216001" cy="215988"/>
          </a:xfrm>
          <a:prstGeom prst="rect">
            <a:avLst/>
          </a:prstGeom>
        </p:spPr>
      </p:pic>
      <p:pic>
        <p:nvPicPr>
          <p:cNvPr id="44" name="object 14">
            <a:extLst>
              <a:ext uri="{FF2B5EF4-FFF2-40B4-BE49-F238E27FC236}">
                <a16:creationId xmlns:a16="http://schemas.microsoft.com/office/drawing/2014/main" id="{DBFA3F67-8010-4EB4-A764-8C7B9877C341}"/>
              </a:ext>
            </a:extLst>
          </p:cNvPr>
          <p:cNvPicPr/>
          <p:nvPr/>
        </p:nvPicPr>
        <p:blipFill>
          <a:blip r:embed="rId5" cstate="print"/>
          <a:stretch>
            <a:fillRect/>
          </a:stretch>
        </p:blipFill>
        <p:spPr>
          <a:xfrm>
            <a:off x="5399329" y="5319392"/>
            <a:ext cx="216001" cy="216001"/>
          </a:xfrm>
          <a:prstGeom prst="rect">
            <a:avLst/>
          </a:prstGeom>
        </p:spPr>
      </p:pic>
      <p:pic>
        <p:nvPicPr>
          <p:cNvPr id="45" name="object 15">
            <a:extLst>
              <a:ext uri="{FF2B5EF4-FFF2-40B4-BE49-F238E27FC236}">
                <a16:creationId xmlns:a16="http://schemas.microsoft.com/office/drawing/2014/main" id="{967451EF-A903-4C1B-B596-3C31C2B9445C}"/>
              </a:ext>
            </a:extLst>
          </p:cNvPr>
          <p:cNvPicPr/>
          <p:nvPr/>
        </p:nvPicPr>
        <p:blipFill>
          <a:blip r:embed="rId6" cstate="print"/>
          <a:stretch>
            <a:fillRect/>
          </a:stretch>
        </p:blipFill>
        <p:spPr>
          <a:xfrm>
            <a:off x="7628115" y="5310680"/>
            <a:ext cx="216001" cy="216001"/>
          </a:xfrm>
          <a:prstGeom prst="rect">
            <a:avLst/>
          </a:prstGeom>
        </p:spPr>
      </p:pic>
      <p:sp>
        <p:nvSpPr>
          <p:cNvPr id="46" name="object 17">
            <a:extLst>
              <a:ext uri="{FF2B5EF4-FFF2-40B4-BE49-F238E27FC236}">
                <a16:creationId xmlns:a16="http://schemas.microsoft.com/office/drawing/2014/main" id="{CB48AEB9-91DC-490A-9993-2C5CA25CB14C}"/>
              </a:ext>
            </a:extLst>
          </p:cNvPr>
          <p:cNvSpPr txBox="1"/>
          <p:nvPr/>
        </p:nvSpPr>
        <p:spPr>
          <a:xfrm>
            <a:off x="7300878" y="5629224"/>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8</a:t>
            </a:r>
            <a:endParaRPr sz="2000" dirty="0">
              <a:latin typeface="宋体"/>
              <a:cs typeface="宋体"/>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8410054" y="2500665"/>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pic>
        <p:nvPicPr>
          <p:cNvPr id="48" name="object 20">
            <a:extLst>
              <a:ext uri="{FF2B5EF4-FFF2-40B4-BE49-F238E27FC236}">
                <a16:creationId xmlns:a16="http://schemas.microsoft.com/office/drawing/2014/main" id="{08A9EED0-B2B3-42AD-85E3-12043B50869D}"/>
              </a:ext>
            </a:extLst>
          </p:cNvPr>
          <p:cNvPicPr/>
          <p:nvPr/>
        </p:nvPicPr>
        <p:blipFill>
          <a:blip r:embed="rId7" cstate="print"/>
          <a:stretch>
            <a:fillRect/>
          </a:stretch>
        </p:blipFill>
        <p:spPr>
          <a:xfrm>
            <a:off x="8744979" y="2937520"/>
            <a:ext cx="216001" cy="215988"/>
          </a:xfrm>
          <a:prstGeom prst="rect">
            <a:avLst/>
          </a:prstGeom>
        </p:spPr>
      </p:pic>
      <p:sp>
        <p:nvSpPr>
          <p:cNvPr id="49" name="object 22">
            <a:extLst>
              <a:ext uri="{FF2B5EF4-FFF2-40B4-BE49-F238E27FC236}">
                <a16:creationId xmlns:a16="http://schemas.microsoft.com/office/drawing/2014/main" id="{8CAD4E27-7E86-4438-8F88-C519488E12ED}"/>
              </a:ext>
            </a:extLst>
          </p:cNvPr>
          <p:cNvSpPr txBox="1"/>
          <p:nvPr/>
        </p:nvSpPr>
        <p:spPr>
          <a:xfrm>
            <a:off x="6272314" y="3135818"/>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pic>
        <p:nvPicPr>
          <p:cNvPr id="50" name="object 23">
            <a:extLst>
              <a:ext uri="{FF2B5EF4-FFF2-40B4-BE49-F238E27FC236}">
                <a16:creationId xmlns:a16="http://schemas.microsoft.com/office/drawing/2014/main" id="{5581DB25-3DBE-455A-8BAC-543ADE3A471E}"/>
              </a:ext>
            </a:extLst>
          </p:cNvPr>
          <p:cNvPicPr/>
          <p:nvPr/>
        </p:nvPicPr>
        <p:blipFill>
          <a:blip r:embed="rId8" cstate="print"/>
          <a:stretch>
            <a:fillRect/>
          </a:stretch>
        </p:blipFill>
        <p:spPr>
          <a:xfrm>
            <a:off x="6607239" y="2937520"/>
            <a:ext cx="216001" cy="215988"/>
          </a:xfrm>
          <a:prstGeom prst="rect">
            <a:avLst/>
          </a:prstGeom>
        </p:spPr>
      </p:pic>
      <p:sp>
        <p:nvSpPr>
          <p:cNvPr id="51" name="object 25">
            <a:extLst>
              <a:ext uri="{FF2B5EF4-FFF2-40B4-BE49-F238E27FC236}">
                <a16:creationId xmlns:a16="http://schemas.microsoft.com/office/drawing/2014/main" id="{B7CC12B4-DCC0-44C9-BCA7-5461143F1B43}"/>
              </a:ext>
            </a:extLst>
          </p:cNvPr>
          <p:cNvSpPr txBox="1"/>
          <p:nvPr/>
        </p:nvSpPr>
        <p:spPr>
          <a:xfrm>
            <a:off x="4041920" y="2500665"/>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pic>
        <p:nvPicPr>
          <p:cNvPr id="52" name="object 26">
            <a:extLst>
              <a:ext uri="{FF2B5EF4-FFF2-40B4-BE49-F238E27FC236}">
                <a16:creationId xmlns:a16="http://schemas.microsoft.com/office/drawing/2014/main" id="{A0AF7D1E-B6E3-4168-AA31-B790B33BCAFD}"/>
              </a:ext>
            </a:extLst>
          </p:cNvPr>
          <p:cNvPicPr/>
          <p:nvPr/>
        </p:nvPicPr>
        <p:blipFill>
          <a:blip r:embed="rId9" cstate="print"/>
          <a:stretch>
            <a:fillRect/>
          </a:stretch>
        </p:blipFill>
        <p:spPr>
          <a:xfrm>
            <a:off x="4469499" y="2937520"/>
            <a:ext cx="216001" cy="215988"/>
          </a:xfrm>
          <a:prstGeom prst="rect">
            <a:avLst/>
          </a:prstGeom>
        </p:spPr>
      </p:pic>
      <p:sp>
        <p:nvSpPr>
          <p:cNvPr id="53" name="object 27">
            <a:extLst>
              <a:ext uri="{FF2B5EF4-FFF2-40B4-BE49-F238E27FC236}">
                <a16:creationId xmlns:a16="http://schemas.microsoft.com/office/drawing/2014/main" id="{7D993196-83AD-4D82-8B8B-979813D5F6A1}"/>
              </a:ext>
            </a:extLst>
          </p:cNvPr>
          <p:cNvSpPr txBox="1"/>
          <p:nvPr/>
        </p:nvSpPr>
        <p:spPr>
          <a:xfrm>
            <a:off x="1823157" y="3153649"/>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pic>
        <p:nvPicPr>
          <p:cNvPr id="54" name="object 29">
            <a:extLst>
              <a:ext uri="{FF2B5EF4-FFF2-40B4-BE49-F238E27FC236}">
                <a16:creationId xmlns:a16="http://schemas.microsoft.com/office/drawing/2014/main" id="{93A7C429-1EF4-49FD-9E46-5A27A14EBE1A}"/>
              </a:ext>
            </a:extLst>
          </p:cNvPr>
          <p:cNvPicPr/>
          <p:nvPr/>
        </p:nvPicPr>
        <p:blipFill>
          <a:blip r:embed="rId10" cstate="print"/>
          <a:stretch>
            <a:fillRect/>
          </a:stretch>
        </p:blipFill>
        <p:spPr>
          <a:xfrm>
            <a:off x="2331758" y="2937520"/>
            <a:ext cx="216001" cy="215988"/>
          </a:xfrm>
          <a:prstGeom prst="rect">
            <a:avLst/>
          </a:prstGeom>
        </p:spPr>
      </p:pic>
      <p:sp>
        <p:nvSpPr>
          <p:cNvPr id="55" name="object 17">
            <a:extLst>
              <a:ext uri="{FF2B5EF4-FFF2-40B4-BE49-F238E27FC236}">
                <a16:creationId xmlns:a16="http://schemas.microsoft.com/office/drawing/2014/main" id="{ACC8F7BE-300B-4526-B27A-487F2868808F}"/>
              </a:ext>
            </a:extLst>
          </p:cNvPr>
          <p:cNvSpPr txBox="1"/>
          <p:nvPr/>
        </p:nvSpPr>
        <p:spPr>
          <a:xfrm>
            <a:off x="5064099" y="4910483"/>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9</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5770112" y="2332637"/>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7808863" y="3221828"/>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58" name="矩形: 圆角 57">
            <a:extLst>
              <a:ext uri="{FF2B5EF4-FFF2-40B4-BE49-F238E27FC236}">
                <a16:creationId xmlns:a16="http://schemas.microsoft.com/office/drawing/2014/main" id="{2C4E5603-2F7A-4CFB-A49F-4CF562398E3D}"/>
              </a:ext>
            </a:extLst>
          </p:cNvPr>
          <p:cNvSpPr/>
          <p:nvPr/>
        </p:nvSpPr>
        <p:spPr>
          <a:xfrm>
            <a:off x="9154488" y="5598185"/>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复现热门模型</a:t>
            </a:r>
          </a:p>
        </p:txBody>
      </p:sp>
      <p:sp>
        <p:nvSpPr>
          <p:cNvPr id="59" name="矩形: 圆角 58">
            <a:extLst>
              <a:ext uri="{FF2B5EF4-FFF2-40B4-BE49-F238E27FC236}">
                <a16:creationId xmlns:a16="http://schemas.microsoft.com/office/drawing/2014/main" id="{3F7E6C06-4669-4B86-B151-1D7E3CC45638}"/>
              </a:ext>
            </a:extLst>
          </p:cNvPr>
          <p:cNvSpPr/>
          <p:nvPr/>
        </p:nvSpPr>
        <p:spPr>
          <a:xfrm>
            <a:off x="6922240" y="4665817"/>
            <a:ext cx="1643736" cy="5077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优化模型效果</a:t>
            </a:r>
          </a:p>
          <a:p>
            <a:pPr marL="12700" marR="5080" algn="ctr">
              <a:lnSpc>
                <a:spcPct val="130000"/>
              </a:lnSpc>
              <a:spcBef>
                <a:spcPts val="95"/>
              </a:spcBef>
            </a:pPr>
            <a:endParaRPr lang="zh-CN" altLang="en-US" sz="1800" spc="-20" dirty="0">
              <a:latin typeface="宋体"/>
              <a:cs typeface="宋体"/>
            </a:endParaRPr>
          </a:p>
        </p:txBody>
      </p:sp>
      <p:sp>
        <p:nvSpPr>
          <p:cNvPr id="60" name="矩形: 圆角 59">
            <a:extLst>
              <a:ext uri="{FF2B5EF4-FFF2-40B4-BE49-F238E27FC236}">
                <a16:creationId xmlns:a16="http://schemas.microsoft.com/office/drawing/2014/main" id="{258AFB6F-F248-4996-80BD-E6649CF86C1C}"/>
              </a:ext>
            </a:extLst>
          </p:cNvPr>
          <p:cNvSpPr/>
          <p:nvPr/>
        </p:nvSpPr>
        <p:spPr>
          <a:xfrm>
            <a:off x="4689992" y="5604085"/>
            <a:ext cx="1643736" cy="501892"/>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实现可解释性</a:t>
            </a:r>
          </a:p>
          <a:p>
            <a:pPr marL="12700" marR="5080" algn="ctr">
              <a:lnSpc>
                <a:spcPct val="130000"/>
              </a:lnSpc>
              <a:spcBef>
                <a:spcPts val="95"/>
              </a:spcBef>
            </a:pPr>
            <a:endParaRPr lang="zh-CN" altLang="en-US" sz="1800" spc="-20" dirty="0">
              <a:latin typeface="宋体"/>
              <a:cs typeface="宋体"/>
            </a:endParaRPr>
          </a:p>
        </p:txBody>
      </p:sp>
      <p:sp>
        <p:nvSpPr>
          <p:cNvPr id="61" name="矩形: 圆角 60">
            <a:extLst>
              <a:ext uri="{FF2B5EF4-FFF2-40B4-BE49-F238E27FC236}">
                <a16:creationId xmlns:a16="http://schemas.microsoft.com/office/drawing/2014/main" id="{3100FBD9-C8F9-4FDA-91F6-A55D53B09A0F}"/>
              </a:ext>
            </a:extLst>
          </p:cNvPr>
          <p:cNvSpPr/>
          <p:nvPr/>
        </p:nvSpPr>
        <p:spPr>
          <a:xfrm>
            <a:off x="2448682" y="4701700"/>
            <a:ext cx="1643736" cy="47518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整理结项材料</a:t>
            </a:r>
          </a:p>
        </p:txBody>
      </p:sp>
      <p:sp>
        <p:nvSpPr>
          <p:cNvPr id="62" name="矩形: 圆角 61">
            <a:extLst>
              <a:ext uri="{FF2B5EF4-FFF2-40B4-BE49-F238E27FC236}">
                <a16:creationId xmlns:a16="http://schemas.microsoft.com/office/drawing/2014/main" id="{DCBF734B-EE25-44E8-8FF7-DF9E710297F0}"/>
              </a:ext>
            </a:extLst>
          </p:cNvPr>
          <p:cNvSpPr/>
          <p:nvPr/>
        </p:nvSpPr>
        <p:spPr>
          <a:xfrm>
            <a:off x="1161600" y="2332637"/>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3465856" y="3225634"/>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Tree>
    <p:extLst>
      <p:ext uri="{BB962C8B-B14F-4D97-AF65-F5344CB8AC3E}">
        <p14:creationId xmlns:p14="http://schemas.microsoft.com/office/powerpoint/2010/main" val="33973950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50"/>
                                        <p:tgtEl>
                                          <p:spTgt spid="5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50"/>
                                        <p:tgtEl>
                                          <p:spTgt spid="53"/>
                                        </p:tgtEl>
                                      </p:cBhvr>
                                    </p:animEffect>
                                    <p:anim calcmode="lin" valueType="num">
                                      <p:cBhvr>
                                        <p:cTn id="11" dur="150" fill="hold"/>
                                        <p:tgtEl>
                                          <p:spTgt spid="53"/>
                                        </p:tgtEl>
                                        <p:attrNameLst>
                                          <p:attrName>ppt_x</p:attrName>
                                        </p:attrNameLst>
                                      </p:cBhvr>
                                      <p:tavLst>
                                        <p:tav tm="0">
                                          <p:val>
                                            <p:strVal val="#ppt_x"/>
                                          </p:val>
                                        </p:tav>
                                        <p:tav tm="100000">
                                          <p:val>
                                            <p:strVal val="#ppt_x"/>
                                          </p:val>
                                        </p:tav>
                                      </p:tavLst>
                                    </p:anim>
                                    <p:anim calcmode="lin" valueType="num">
                                      <p:cBhvr>
                                        <p:cTn id="12" dur="150" fill="hold"/>
                                        <p:tgtEl>
                                          <p:spTgt spid="5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150"/>
                                        <p:tgtEl>
                                          <p:spTgt spid="62"/>
                                        </p:tgtEl>
                                      </p:cBhvr>
                                    </p:animEffect>
                                    <p:anim calcmode="lin" valueType="num">
                                      <p:cBhvr>
                                        <p:cTn id="16" dur="150" fill="hold"/>
                                        <p:tgtEl>
                                          <p:spTgt spid="62"/>
                                        </p:tgtEl>
                                        <p:attrNameLst>
                                          <p:attrName>ppt_x</p:attrName>
                                        </p:attrNameLst>
                                      </p:cBhvr>
                                      <p:tavLst>
                                        <p:tav tm="0">
                                          <p:val>
                                            <p:strVal val="#ppt_x"/>
                                          </p:val>
                                        </p:tav>
                                        <p:tav tm="100000">
                                          <p:val>
                                            <p:strVal val="#ppt_x"/>
                                          </p:val>
                                        </p:tav>
                                      </p:tavLst>
                                    </p:anim>
                                    <p:anim calcmode="lin" valueType="num">
                                      <p:cBhvr>
                                        <p:cTn id="17" dur="150" fill="hold"/>
                                        <p:tgtEl>
                                          <p:spTgt spid="62"/>
                                        </p:tgtEl>
                                        <p:attrNameLst>
                                          <p:attrName>ppt_y</p:attrName>
                                        </p:attrNameLst>
                                      </p:cBhvr>
                                      <p:tavLst>
                                        <p:tav tm="0">
                                          <p:val>
                                            <p:strVal val="#ppt_y-.1"/>
                                          </p:val>
                                        </p:tav>
                                        <p:tav tm="100000">
                                          <p:val>
                                            <p:strVal val="#ppt_y"/>
                                          </p:val>
                                        </p:tav>
                                      </p:tavLst>
                                    </p:anim>
                                  </p:childTnLst>
                                </p:cTn>
                              </p:par>
                            </p:childTnLst>
                          </p:cTn>
                        </p:par>
                        <p:par>
                          <p:cTn id="18" fill="hold">
                            <p:stCondLst>
                              <p:cond delay="150"/>
                            </p:stCondLst>
                            <p:childTnLst>
                              <p:par>
                                <p:cTn id="19" presetID="42"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50"/>
                                        <p:tgtEl>
                                          <p:spTgt spid="63"/>
                                        </p:tgtEl>
                                      </p:cBhvr>
                                    </p:animEffect>
                                    <p:anim calcmode="lin" valueType="num">
                                      <p:cBhvr>
                                        <p:cTn id="22" dur="150" fill="hold"/>
                                        <p:tgtEl>
                                          <p:spTgt spid="63"/>
                                        </p:tgtEl>
                                        <p:attrNameLst>
                                          <p:attrName>ppt_x</p:attrName>
                                        </p:attrNameLst>
                                      </p:cBhvr>
                                      <p:tavLst>
                                        <p:tav tm="0">
                                          <p:val>
                                            <p:strVal val="#ppt_x"/>
                                          </p:val>
                                        </p:tav>
                                        <p:tav tm="100000">
                                          <p:val>
                                            <p:strVal val="#ppt_x"/>
                                          </p:val>
                                        </p:tav>
                                      </p:tavLst>
                                    </p:anim>
                                    <p:anim calcmode="lin" valueType="num">
                                      <p:cBhvr>
                                        <p:cTn id="23" dur="150" fill="hold"/>
                                        <p:tgtEl>
                                          <p:spTgt spid="6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50"/>
                                        <p:tgtEl>
                                          <p:spTgt spid="51"/>
                                        </p:tgtEl>
                                      </p:cBhvr>
                                    </p:animEffect>
                                    <p:anim calcmode="lin" valueType="num">
                                      <p:cBhvr>
                                        <p:cTn id="27" dur="150" fill="hold"/>
                                        <p:tgtEl>
                                          <p:spTgt spid="51"/>
                                        </p:tgtEl>
                                        <p:attrNameLst>
                                          <p:attrName>ppt_x</p:attrName>
                                        </p:attrNameLst>
                                      </p:cBhvr>
                                      <p:tavLst>
                                        <p:tav tm="0">
                                          <p:val>
                                            <p:strVal val="#ppt_x"/>
                                          </p:val>
                                        </p:tav>
                                        <p:tav tm="100000">
                                          <p:val>
                                            <p:strVal val="#ppt_x"/>
                                          </p:val>
                                        </p:tav>
                                      </p:tavLst>
                                    </p:anim>
                                    <p:anim calcmode="lin" valueType="num">
                                      <p:cBhvr>
                                        <p:cTn id="28" dur="150" fill="hold"/>
                                        <p:tgtEl>
                                          <p:spTgt spid="51"/>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50"/>
                                        <p:tgtEl>
                                          <p:spTgt spid="52"/>
                                        </p:tgtEl>
                                      </p:cBhvr>
                                    </p:animEffect>
                                  </p:childTnLst>
                                </p:cTn>
                              </p:par>
                            </p:childTnLst>
                          </p:cTn>
                        </p:par>
                        <p:par>
                          <p:cTn id="32" fill="hold">
                            <p:stCondLst>
                              <p:cond delay="300"/>
                            </p:stCondLst>
                            <p:childTnLst>
                              <p:par>
                                <p:cTn id="33" presetID="42"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50"/>
                                        <p:tgtEl>
                                          <p:spTgt spid="49"/>
                                        </p:tgtEl>
                                      </p:cBhvr>
                                    </p:animEffect>
                                    <p:anim calcmode="lin" valueType="num">
                                      <p:cBhvr>
                                        <p:cTn id="36" dur="150" fill="hold"/>
                                        <p:tgtEl>
                                          <p:spTgt spid="49"/>
                                        </p:tgtEl>
                                        <p:attrNameLst>
                                          <p:attrName>ppt_x</p:attrName>
                                        </p:attrNameLst>
                                      </p:cBhvr>
                                      <p:tavLst>
                                        <p:tav tm="0">
                                          <p:val>
                                            <p:strVal val="#ppt_x"/>
                                          </p:val>
                                        </p:tav>
                                        <p:tav tm="100000">
                                          <p:val>
                                            <p:strVal val="#ppt_x"/>
                                          </p:val>
                                        </p:tav>
                                      </p:tavLst>
                                    </p:anim>
                                    <p:anim calcmode="lin" valueType="num">
                                      <p:cBhvr>
                                        <p:cTn id="37" dur="150" fill="hold"/>
                                        <p:tgtEl>
                                          <p:spTgt spid="49"/>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50"/>
                                        <p:tgtEl>
                                          <p:spTgt spid="50"/>
                                        </p:tgtEl>
                                      </p:cBhvr>
                                    </p:animEffect>
                                  </p:childTnLst>
                                </p:cTn>
                              </p:par>
                              <p:par>
                                <p:cTn id="41" presetID="47"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50"/>
                                        <p:tgtEl>
                                          <p:spTgt spid="56"/>
                                        </p:tgtEl>
                                      </p:cBhvr>
                                    </p:animEffect>
                                    <p:anim calcmode="lin" valueType="num">
                                      <p:cBhvr>
                                        <p:cTn id="44" dur="150" fill="hold"/>
                                        <p:tgtEl>
                                          <p:spTgt spid="56"/>
                                        </p:tgtEl>
                                        <p:attrNameLst>
                                          <p:attrName>ppt_x</p:attrName>
                                        </p:attrNameLst>
                                      </p:cBhvr>
                                      <p:tavLst>
                                        <p:tav tm="0">
                                          <p:val>
                                            <p:strVal val="#ppt_x"/>
                                          </p:val>
                                        </p:tav>
                                        <p:tav tm="100000">
                                          <p:val>
                                            <p:strVal val="#ppt_x"/>
                                          </p:val>
                                        </p:tav>
                                      </p:tavLst>
                                    </p:anim>
                                    <p:anim calcmode="lin" valueType="num">
                                      <p:cBhvr>
                                        <p:cTn id="45" dur="15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450"/>
                            </p:stCondLst>
                            <p:childTnLst>
                              <p:par>
                                <p:cTn id="47" presetID="47"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250"/>
                                        <p:tgtEl>
                                          <p:spTgt spid="47"/>
                                        </p:tgtEl>
                                      </p:cBhvr>
                                    </p:animEffect>
                                    <p:anim calcmode="lin" valueType="num">
                                      <p:cBhvr>
                                        <p:cTn id="50" dur="250" fill="hold"/>
                                        <p:tgtEl>
                                          <p:spTgt spid="47"/>
                                        </p:tgtEl>
                                        <p:attrNameLst>
                                          <p:attrName>ppt_x</p:attrName>
                                        </p:attrNameLst>
                                      </p:cBhvr>
                                      <p:tavLst>
                                        <p:tav tm="0">
                                          <p:val>
                                            <p:strVal val="#ppt_x"/>
                                          </p:val>
                                        </p:tav>
                                        <p:tav tm="100000">
                                          <p:val>
                                            <p:strVal val="#ppt_x"/>
                                          </p:val>
                                        </p:tav>
                                      </p:tavLst>
                                    </p:anim>
                                    <p:anim calcmode="lin" valueType="num">
                                      <p:cBhvr>
                                        <p:cTn id="51" dur="250" fill="hold"/>
                                        <p:tgtEl>
                                          <p:spTgt spid="47"/>
                                        </p:tgtEl>
                                        <p:attrNameLst>
                                          <p:attrName>ppt_y</p:attrName>
                                        </p:attrNameLst>
                                      </p:cBhvr>
                                      <p:tavLst>
                                        <p:tav tm="0">
                                          <p:val>
                                            <p:strVal val="#ppt_y-.1"/>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250"/>
                                        <p:tgtEl>
                                          <p:spTgt spid="57"/>
                                        </p:tgtEl>
                                      </p:cBhvr>
                                    </p:animEffect>
                                    <p:anim calcmode="lin" valueType="num">
                                      <p:cBhvr>
                                        <p:cTn id="58" dur="250" fill="hold"/>
                                        <p:tgtEl>
                                          <p:spTgt spid="57"/>
                                        </p:tgtEl>
                                        <p:attrNameLst>
                                          <p:attrName>ppt_x</p:attrName>
                                        </p:attrNameLst>
                                      </p:cBhvr>
                                      <p:tavLst>
                                        <p:tav tm="0">
                                          <p:val>
                                            <p:strVal val="#ppt_x"/>
                                          </p:val>
                                        </p:tav>
                                        <p:tav tm="100000">
                                          <p:val>
                                            <p:strVal val="#ppt_x"/>
                                          </p:val>
                                        </p:tav>
                                      </p:tavLst>
                                    </p:anim>
                                    <p:anim calcmode="lin" valueType="num">
                                      <p:cBhvr>
                                        <p:cTn id="59" dur="250" fill="hold"/>
                                        <p:tgtEl>
                                          <p:spTgt spid="57"/>
                                        </p:tgtEl>
                                        <p:attrNameLst>
                                          <p:attrName>ppt_y</p:attrName>
                                        </p:attrNameLst>
                                      </p:cBhvr>
                                      <p:tavLst>
                                        <p:tav tm="0">
                                          <p:val>
                                            <p:strVal val="#ppt_y+.1"/>
                                          </p:val>
                                        </p:tav>
                                        <p:tav tm="100000">
                                          <p:val>
                                            <p:strVal val="#ppt_y"/>
                                          </p:val>
                                        </p:tav>
                                      </p:tavLst>
                                    </p:anim>
                                  </p:childTnLst>
                                </p:cTn>
                              </p:par>
                            </p:childTnLst>
                          </p:cTn>
                        </p:par>
                        <p:par>
                          <p:cTn id="60" fill="hold">
                            <p:stCondLst>
                              <p:cond delay="700"/>
                            </p:stCondLst>
                            <p:childTnLst>
                              <p:par>
                                <p:cTn id="61" presetID="47"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50"/>
                                        <p:tgtEl>
                                          <p:spTgt spid="42"/>
                                        </p:tgtEl>
                                      </p:cBhvr>
                                    </p:animEffect>
                                    <p:anim calcmode="lin" valueType="num">
                                      <p:cBhvr>
                                        <p:cTn id="64" dur="250" fill="hold"/>
                                        <p:tgtEl>
                                          <p:spTgt spid="42"/>
                                        </p:tgtEl>
                                        <p:attrNameLst>
                                          <p:attrName>ppt_x</p:attrName>
                                        </p:attrNameLst>
                                      </p:cBhvr>
                                      <p:tavLst>
                                        <p:tav tm="0">
                                          <p:val>
                                            <p:strVal val="#ppt_x"/>
                                          </p:val>
                                        </p:tav>
                                        <p:tav tm="100000">
                                          <p:val>
                                            <p:strVal val="#ppt_x"/>
                                          </p:val>
                                        </p:tav>
                                      </p:tavLst>
                                    </p:anim>
                                    <p:anim calcmode="lin" valueType="num">
                                      <p:cBhvr>
                                        <p:cTn id="65" dur="250" fill="hold"/>
                                        <p:tgtEl>
                                          <p:spTgt spid="42"/>
                                        </p:tgtEl>
                                        <p:attrNameLst>
                                          <p:attrName>ppt_y</p:attrName>
                                        </p:attrNameLst>
                                      </p:cBhvr>
                                      <p:tavLst>
                                        <p:tav tm="0">
                                          <p:val>
                                            <p:strVal val="#ppt_y-.1"/>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250"/>
                                        <p:tgtEl>
                                          <p:spTgt spid="43"/>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250"/>
                                        <p:tgtEl>
                                          <p:spTgt spid="58"/>
                                        </p:tgtEl>
                                      </p:cBhvr>
                                    </p:animEffect>
                                    <p:anim calcmode="lin" valueType="num">
                                      <p:cBhvr>
                                        <p:cTn id="72" dur="250" fill="hold"/>
                                        <p:tgtEl>
                                          <p:spTgt spid="58"/>
                                        </p:tgtEl>
                                        <p:attrNameLst>
                                          <p:attrName>ppt_x</p:attrName>
                                        </p:attrNameLst>
                                      </p:cBhvr>
                                      <p:tavLst>
                                        <p:tav tm="0">
                                          <p:val>
                                            <p:strVal val="#ppt_x"/>
                                          </p:val>
                                        </p:tav>
                                        <p:tav tm="100000">
                                          <p:val>
                                            <p:strVal val="#ppt_x"/>
                                          </p:val>
                                        </p:tav>
                                      </p:tavLst>
                                    </p:anim>
                                    <p:anim calcmode="lin" valueType="num">
                                      <p:cBhvr>
                                        <p:cTn id="73" dur="250" fill="hold"/>
                                        <p:tgtEl>
                                          <p:spTgt spid="58"/>
                                        </p:tgtEl>
                                        <p:attrNameLst>
                                          <p:attrName>ppt_y</p:attrName>
                                        </p:attrNameLst>
                                      </p:cBhvr>
                                      <p:tavLst>
                                        <p:tav tm="0">
                                          <p:val>
                                            <p:strVal val="#ppt_y+.1"/>
                                          </p:val>
                                        </p:tav>
                                        <p:tav tm="100000">
                                          <p:val>
                                            <p:strVal val="#ppt_y"/>
                                          </p:val>
                                        </p:tav>
                                      </p:tavLst>
                                    </p:anim>
                                  </p:childTnLst>
                                </p:cTn>
                              </p:par>
                            </p:childTnLst>
                          </p:cTn>
                        </p:par>
                        <p:par>
                          <p:cTn id="74" fill="hold">
                            <p:stCondLst>
                              <p:cond delay="950"/>
                            </p:stCondLst>
                            <p:childTnLst>
                              <p:par>
                                <p:cTn id="75" presetID="42" presetClass="entr" presetSubtype="0" fill="hold" grpId="0"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400"/>
                                        <p:tgtEl>
                                          <p:spTgt spid="59"/>
                                        </p:tgtEl>
                                      </p:cBhvr>
                                    </p:animEffect>
                                    <p:anim calcmode="lin" valueType="num">
                                      <p:cBhvr>
                                        <p:cTn id="78" dur="400" fill="hold"/>
                                        <p:tgtEl>
                                          <p:spTgt spid="59"/>
                                        </p:tgtEl>
                                        <p:attrNameLst>
                                          <p:attrName>ppt_x</p:attrName>
                                        </p:attrNameLst>
                                      </p:cBhvr>
                                      <p:tavLst>
                                        <p:tav tm="0">
                                          <p:val>
                                            <p:strVal val="#ppt_x"/>
                                          </p:val>
                                        </p:tav>
                                        <p:tav tm="100000">
                                          <p:val>
                                            <p:strVal val="#ppt_x"/>
                                          </p:val>
                                        </p:tav>
                                      </p:tavLst>
                                    </p:anim>
                                    <p:anim calcmode="lin" valueType="num">
                                      <p:cBhvr>
                                        <p:cTn id="79" dur="400" fill="hold"/>
                                        <p:tgtEl>
                                          <p:spTgt spid="59"/>
                                        </p:tgtEl>
                                        <p:attrNameLst>
                                          <p:attrName>ppt_y</p:attrName>
                                        </p:attrNameLst>
                                      </p:cBhvr>
                                      <p:tavLst>
                                        <p:tav tm="0">
                                          <p:val>
                                            <p:strVal val="#ppt_y+.1"/>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400"/>
                                        <p:tgtEl>
                                          <p:spTgt spid="45"/>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400"/>
                                        <p:tgtEl>
                                          <p:spTgt spid="46"/>
                                        </p:tgtEl>
                                      </p:cBhvr>
                                    </p:animEffect>
                                    <p:anim calcmode="lin" valueType="num">
                                      <p:cBhvr>
                                        <p:cTn id="86" dur="400" fill="hold"/>
                                        <p:tgtEl>
                                          <p:spTgt spid="46"/>
                                        </p:tgtEl>
                                        <p:attrNameLst>
                                          <p:attrName>ppt_x</p:attrName>
                                        </p:attrNameLst>
                                      </p:cBhvr>
                                      <p:tavLst>
                                        <p:tav tm="0">
                                          <p:val>
                                            <p:strVal val="#ppt_x"/>
                                          </p:val>
                                        </p:tav>
                                        <p:tav tm="100000">
                                          <p:val>
                                            <p:strVal val="#ppt_x"/>
                                          </p:val>
                                        </p:tav>
                                      </p:tavLst>
                                    </p:anim>
                                    <p:anim calcmode="lin" valueType="num">
                                      <p:cBhvr>
                                        <p:cTn id="87" dur="400" fill="hold"/>
                                        <p:tgtEl>
                                          <p:spTgt spid="46"/>
                                        </p:tgtEl>
                                        <p:attrNameLst>
                                          <p:attrName>ppt_y</p:attrName>
                                        </p:attrNameLst>
                                      </p:cBhvr>
                                      <p:tavLst>
                                        <p:tav tm="0">
                                          <p:val>
                                            <p:strVal val="#ppt_y+.1"/>
                                          </p:val>
                                        </p:tav>
                                        <p:tav tm="100000">
                                          <p:val>
                                            <p:strVal val="#ppt_y"/>
                                          </p:val>
                                        </p:tav>
                                      </p:tavLst>
                                    </p:anim>
                                  </p:childTnLst>
                                </p:cTn>
                              </p:par>
                            </p:childTnLst>
                          </p:cTn>
                        </p:par>
                        <p:par>
                          <p:cTn id="88" fill="hold">
                            <p:stCondLst>
                              <p:cond delay="1350"/>
                            </p:stCondLst>
                            <p:childTnLst>
                              <p:par>
                                <p:cTn id="89" presetID="47" presetClass="entr" presetSubtype="0" fill="hold" grpId="0"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anim calcmode="lin" valueType="num">
                                      <p:cBhvr>
                                        <p:cTn id="92" dur="500" fill="hold"/>
                                        <p:tgtEl>
                                          <p:spTgt spid="55"/>
                                        </p:tgtEl>
                                        <p:attrNameLst>
                                          <p:attrName>ppt_x</p:attrName>
                                        </p:attrNameLst>
                                      </p:cBhvr>
                                      <p:tavLst>
                                        <p:tav tm="0">
                                          <p:val>
                                            <p:strVal val="#ppt_x"/>
                                          </p:val>
                                        </p:tav>
                                        <p:tav tm="100000">
                                          <p:val>
                                            <p:strVal val="#ppt_x"/>
                                          </p:val>
                                        </p:tav>
                                      </p:tavLst>
                                    </p:anim>
                                    <p:anim calcmode="lin" valueType="num">
                                      <p:cBhvr>
                                        <p:cTn id="93" dur="500" fill="hold"/>
                                        <p:tgtEl>
                                          <p:spTgt spid="55"/>
                                        </p:tgtEl>
                                        <p:attrNameLst>
                                          <p:attrName>ppt_y</p:attrName>
                                        </p:attrNameLst>
                                      </p:cBhvr>
                                      <p:tavLst>
                                        <p:tav tm="0">
                                          <p:val>
                                            <p:strVal val="#ppt_y-.1"/>
                                          </p:val>
                                        </p:tav>
                                        <p:tav tm="100000">
                                          <p:val>
                                            <p:strVal val="#ppt_y"/>
                                          </p:val>
                                        </p:tav>
                                      </p:tavLst>
                                    </p:anim>
                                  </p:childTnLst>
                                </p:cTn>
                              </p:par>
                              <p:par>
                                <p:cTn id="94" presetID="10"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42"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anim calcmode="lin" valueType="num">
                                      <p:cBhvr>
                                        <p:cTn id="100" dur="500" fill="hold"/>
                                        <p:tgtEl>
                                          <p:spTgt spid="60"/>
                                        </p:tgtEl>
                                        <p:attrNameLst>
                                          <p:attrName>ppt_x</p:attrName>
                                        </p:attrNameLst>
                                      </p:cBhvr>
                                      <p:tavLst>
                                        <p:tav tm="0">
                                          <p:val>
                                            <p:strVal val="#ppt_x"/>
                                          </p:val>
                                        </p:tav>
                                        <p:tav tm="100000">
                                          <p:val>
                                            <p:strVal val="#ppt_x"/>
                                          </p:val>
                                        </p:tav>
                                      </p:tavLst>
                                    </p:anim>
                                    <p:anim calcmode="lin" valueType="num">
                                      <p:cBhvr>
                                        <p:cTn id="101" dur="500" fill="hold"/>
                                        <p:tgtEl>
                                          <p:spTgt spid="60"/>
                                        </p:tgtEl>
                                        <p:attrNameLst>
                                          <p:attrName>ppt_y</p:attrName>
                                        </p:attrNameLst>
                                      </p:cBhvr>
                                      <p:tavLst>
                                        <p:tav tm="0">
                                          <p:val>
                                            <p:strVal val="#ppt_y+.1"/>
                                          </p:val>
                                        </p:tav>
                                        <p:tav tm="100000">
                                          <p:val>
                                            <p:strVal val="#ppt_y"/>
                                          </p:val>
                                        </p:tav>
                                      </p:tavLst>
                                    </p:anim>
                                  </p:childTnLst>
                                </p:cTn>
                              </p:par>
                            </p:childTnLst>
                          </p:cTn>
                        </p:par>
                        <p:par>
                          <p:cTn id="102" fill="hold">
                            <p:stCondLst>
                              <p:cond delay="1850"/>
                            </p:stCondLst>
                            <p:childTnLst>
                              <p:par>
                                <p:cTn id="103" presetID="47" presetClass="entr" presetSubtype="0" fill="hold" grpId="0" nodeType="after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500"/>
                                        <p:tgtEl>
                                          <p:spTgt spid="61"/>
                                        </p:tgtEl>
                                      </p:cBhvr>
                                    </p:animEffect>
                                    <p:anim calcmode="lin" valueType="num">
                                      <p:cBhvr>
                                        <p:cTn id="106" dur="500" fill="hold"/>
                                        <p:tgtEl>
                                          <p:spTgt spid="61"/>
                                        </p:tgtEl>
                                        <p:attrNameLst>
                                          <p:attrName>ppt_x</p:attrName>
                                        </p:attrNameLst>
                                      </p:cBhvr>
                                      <p:tavLst>
                                        <p:tav tm="0">
                                          <p:val>
                                            <p:strVal val="#ppt_x"/>
                                          </p:val>
                                        </p:tav>
                                        <p:tav tm="100000">
                                          <p:val>
                                            <p:strVal val="#ppt_x"/>
                                          </p:val>
                                        </p:tav>
                                      </p:tavLst>
                                    </p:anim>
                                    <p:anim calcmode="lin" valueType="num">
                                      <p:cBhvr>
                                        <p:cTn id="107" dur="500" fill="hold"/>
                                        <p:tgtEl>
                                          <p:spTgt spid="61"/>
                                        </p:tgtEl>
                                        <p:attrNameLst>
                                          <p:attrName>ppt_y</p:attrName>
                                        </p:attrNameLst>
                                      </p:cBhvr>
                                      <p:tavLst>
                                        <p:tav tm="0">
                                          <p:val>
                                            <p:strVal val="#ppt_y-.1"/>
                                          </p:val>
                                        </p:tav>
                                        <p:tav tm="100000">
                                          <p:val>
                                            <p:strVal val="#ppt_y"/>
                                          </p:val>
                                        </p:tav>
                                      </p:tavLst>
                                    </p:anim>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anim calcmode="lin" valueType="num">
                                      <p:cBhvr>
                                        <p:cTn id="114" dur="500" fill="hold"/>
                                        <p:tgtEl>
                                          <p:spTgt spid="41"/>
                                        </p:tgtEl>
                                        <p:attrNameLst>
                                          <p:attrName>ppt_x</p:attrName>
                                        </p:attrNameLst>
                                      </p:cBhvr>
                                      <p:tavLst>
                                        <p:tav tm="0">
                                          <p:val>
                                            <p:strVal val="#ppt_x"/>
                                          </p:val>
                                        </p:tav>
                                        <p:tav tm="100000">
                                          <p:val>
                                            <p:strVal val="#ppt_x"/>
                                          </p:val>
                                        </p:tav>
                                      </p:tavLst>
                                    </p:anim>
                                    <p:anim calcmode="lin" valueType="num">
                                      <p:cBhvr>
                                        <p:cTn id="11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p:bldP spid="47" grpId="0"/>
      <p:bldP spid="49" grpId="0"/>
      <p:bldP spid="51" grpId="0"/>
      <p:bldP spid="53" grpId="0"/>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 空心 41">
            <a:extLst>
              <a:ext uri="{FF2B5EF4-FFF2-40B4-BE49-F238E27FC236}">
                <a16:creationId xmlns:a16="http://schemas.microsoft.com/office/drawing/2014/main" id="{CCDF67FF-5746-472F-B3E5-EB8D854045A2}"/>
              </a:ext>
            </a:extLst>
          </p:cNvPr>
          <p:cNvSpPr/>
          <p:nvPr/>
        </p:nvSpPr>
        <p:spPr>
          <a:xfrm>
            <a:off x="8155055" y="2144065"/>
            <a:ext cx="2941343" cy="2950798"/>
          </a:xfrm>
          <a:prstGeom prst="donut">
            <a:avLst>
              <a:gd name="adj" fmla="val 16158"/>
            </a:avLst>
          </a:prstGeom>
          <a:solidFill>
            <a:schemeClr val="accent6">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经费使用情况</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40</a:t>
            </a:fld>
            <a:endParaRPr lang="zh-CN" altLang="en-US" dirty="0"/>
          </a:p>
        </p:txBody>
      </p:sp>
      <p:sp>
        <p:nvSpPr>
          <p:cNvPr id="9" name="矩形 8">
            <a:extLst>
              <a:ext uri="{FF2B5EF4-FFF2-40B4-BE49-F238E27FC236}">
                <a16:creationId xmlns:a16="http://schemas.microsoft.com/office/drawing/2014/main" id="{B0F501F7-5661-4C23-AA97-EFF20DB3CF6A}"/>
              </a:ext>
            </a:extLst>
          </p:cNvPr>
          <p:cNvSpPr/>
          <p:nvPr/>
        </p:nvSpPr>
        <p:spPr>
          <a:xfrm>
            <a:off x="3250929" y="50145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26" name="组合 25">
            <a:extLst>
              <a:ext uri="{FF2B5EF4-FFF2-40B4-BE49-F238E27FC236}">
                <a16:creationId xmlns:a16="http://schemas.microsoft.com/office/drawing/2014/main" id="{385E8500-AA88-433A-B8DB-3CE103715925}"/>
              </a:ext>
            </a:extLst>
          </p:cNvPr>
          <p:cNvGrpSpPr>
            <a:grpSpLocks noChangeAspect="1"/>
          </p:cNvGrpSpPr>
          <p:nvPr/>
        </p:nvGrpSpPr>
        <p:grpSpPr>
          <a:xfrm>
            <a:off x="2798369" y="3844978"/>
            <a:ext cx="2396906" cy="2421844"/>
            <a:chOff x="1279514" y="3407118"/>
            <a:chExt cx="2103766" cy="2103766"/>
          </a:xfrm>
        </p:grpSpPr>
        <p:sp>
          <p:nvSpPr>
            <p:cNvPr id="27" name="弧形 26">
              <a:extLst>
                <a:ext uri="{FF2B5EF4-FFF2-40B4-BE49-F238E27FC236}">
                  <a16:creationId xmlns:a16="http://schemas.microsoft.com/office/drawing/2014/main" id="{1DB27DA0-DF2F-47ED-8419-00192AB85D39}"/>
                </a:ext>
              </a:extLst>
            </p:cNvPr>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 name="弧形 27">
              <a:extLst>
                <a:ext uri="{FF2B5EF4-FFF2-40B4-BE49-F238E27FC236}">
                  <a16:creationId xmlns:a16="http://schemas.microsoft.com/office/drawing/2014/main" id="{89EC26DD-0620-40A1-8303-1163517D51C2}"/>
                </a:ext>
              </a:extLst>
            </p:cNvPr>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9" name="弧形 28">
              <a:extLst>
                <a:ext uri="{FF2B5EF4-FFF2-40B4-BE49-F238E27FC236}">
                  <a16:creationId xmlns:a16="http://schemas.microsoft.com/office/drawing/2014/main" id="{2EA5BAF7-0D83-4338-9AA8-D83B67400C61}"/>
                </a:ext>
              </a:extLst>
            </p:cNvPr>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0" name="弧形 29">
              <a:extLst>
                <a:ext uri="{FF2B5EF4-FFF2-40B4-BE49-F238E27FC236}">
                  <a16:creationId xmlns:a16="http://schemas.microsoft.com/office/drawing/2014/main" id="{B7FD2B78-F2DD-43DD-8BBC-646F3C4E263D}"/>
                </a:ext>
              </a:extLst>
            </p:cNvPr>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1" name="弧形 30">
              <a:extLst>
                <a:ext uri="{FF2B5EF4-FFF2-40B4-BE49-F238E27FC236}">
                  <a16:creationId xmlns:a16="http://schemas.microsoft.com/office/drawing/2014/main" id="{6314F761-19AE-48B5-92C4-F04914D5DB42}"/>
                </a:ext>
              </a:extLst>
            </p:cNvPr>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2" name="弧形 31">
              <a:extLst>
                <a:ext uri="{FF2B5EF4-FFF2-40B4-BE49-F238E27FC236}">
                  <a16:creationId xmlns:a16="http://schemas.microsoft.com/office/drawing/2014/main" id="{F039CE00-76E7-4CE3-8310-823C10D04330}"/>
                </a:ext>
              </a:extLst>
            </p:cNvPr>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sp>
          <p:nvSpPr>
            <p:cNvPr id="33" name="弧形 32">
              <a:extLst>
                <a:ext uri="{FF2B5EF4-FFF2-40B4-BE49-F238E27FC236}">
                  <a16:creationId xmlns:a16="http://schemas.microsoft.com/office/drawing/2014/main" id="{6A3F1FF9-7AE5-4606-A563-30491C11DA67}"/>
                </a:ext>
              </a:extLst>
            </p:cNvPr>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弧形 33">
              <a:extLst>
                <a:ext uri="{FF2B5EF4-FFF2-40B4-BE49-F238E27FC236}">
                  <a16:creationId xmlns:a16="http://schemas.microsoft.com/office/drawing/2014/main" id="{ECA2CC9C-43CD-4F01-A869-B06827975B76}"/>
                </a:ext>
              </a:extLst>
            </p:cNvPr>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弧形 34">
              <a:extLst>
                <a:ext uri="{FF2B5EF4-FFF2-40B4-BE49-F238E27FC236}">
                  <a16:creationId xmlns:a16="http://schemas.microsoft.com/office/drawing/2014/main" id="{F34A6FB5-E7C6-416C-82E0-5CDA7689256B}"/>
                </a:ext>
              </a:extLst>
            </p:cNvPr>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6" name="弧形 35">
              <a:extLst>
                <a:ext uri="{FF2B5EF4-FFF2-40B4-BE49-F238E27FC236}">
                  <a16:creationId xmlns:a16="http://schemas.microsoft.com/office/drawing/2014/main" id="{023EA11D-34F7-4B95-941C-DCE40B36528F}"/>
                </a:ext>
              </a:extLst>
            </p:cNvPr>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
        <p:nvSpPr>
          <p:cNvPr id="38" name="文本框 37">
            <a:extLst>
              <a:ext uri="{FF2B5EF4-FFF2-40B4-BE49-F238E27FC236}">
                <a16:creationId xmlns:a16="http://schemas.microsoft.com/office/drawing/2014/main" id="{0837E511-237A-4A8F-AAAD-8A3EE011E03B}"/>
              </a:ext>
            </a:extLst>
          </p:cNvPr>
          <p:cNvSpPr txBox="1"/>
          <p:nvPr/>
        </p:nvSpPr>
        <p:spPr>
          <a:xfrm>
            <a:off x="2836888" y="4814540"/>
            <a:ext cx="23267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rgbClr val="445437"/>
                </a:solidFill>
                <a:effectLst/>
                <a:uLnTx/>
                <a:uFillTx/>
                <a:latin typeface="Arial"/>
                <a:ea typeface="Microsoft YaHei"/>
                <a:cs typeface="+mn-ea"/>
              </a:rPr>
              <a:t>GraphCodeBERT</a:t>
            </a:r>
            <a:endParaRPr kumimoji="0" lang="zh-CN" altLang="en-US" sz="2000" b="1" i="0" u="none" strike="noStrike" kern="1200" cap="none" spc="0" normalizeH="0" baseline="0" noProof="0" dirty="0">
              <a:ln>
                <a:noFill/>
              </a:ln>
              <a:solidFill>
                <a:srgbClr val="445437"/>
              </a:solidFill>
              <a:effectLst/>
              <a:uLnTx/>
              <a:uFillTx/>
              <a:latin typeface="Arial"/>
              <a:ea typeface="Microsoft YaHei"/>
              <a:cs typeface="+mn-ea"/>
            </a:endParaRPr>
          </a:p>
        </p:txBody>
      </p:sp>
      <p:sp>
        <p:nvSpPr>
          <p:cNvPr id="53" name="文本占位符 7">
            <a:extLst>
              <a:ext uri="{FF2B5EF4-FFF2-40B4-BE49-F238E27FC236}">
                <a16:creationId xmlns:a16="http://schemas.microsoft.com/office/drawing/2014/main" id="{F30472C2-F02D-4BE8-B747-376A7A855633}"/>
              </a:ext>
            </a:extLst>
          </p:cNvPr>
          <p:cNvSpPr>
            <a:spLocks noGrp="1"/>
          </p:cNvSpPr>
          <p:nvPr>
            <p:ph type="body" sz="quarter" idx="12"/>
          </p:nvPr>
        </p:nvSpPr>
        <p:spPr>
          <a:xfrm>
            <a:off x="1900390" y="1465013"/>
            <a:ext cx="4290852" cy="585866"/>
          </a:xfrm>
        </p:spPr>
        <p:txBody>
          <a:bodyPr/>
          <a:lstStyle/>
          <a:p>
            <a:r>
              <a:rPr lang="zh-CN" altLang="en-US" dirty="0"/>
              <a:t>经费使用详情</a:t>
            </a:r>
          </a:p>
        </p:txBody>
      </p:sp>
      <p:graphicFrame>
        <p:nvGraphicFramePr>
          <p:cNvPr id="54" name="表格 53">
            <a:extLst>
              <a:ext uri="{FF2B5EF4-FFF2-40B4-BE49-F238E27FC236}">
                <a16:creationId xmlns:a16="http://schemas.microsoft.com/office/drawing/2014/main" id="{37CF5DC6-BB6E-42B1-94A4-A6C730614EAF}"/>
              </a:ext>
            </a:extLst>
          </p:cNvPr>
          <p:cNvGraphicFramePr>
            <a:graphicFrameLocks noGrp="1"/>
          </p:cNvGraphicFramePr>
          <p:nvPr/>
        </p:nvGraphicFramePr>
        <p:xfrm>
          <a:off x="3090685" y="2425153"/>
          <a:ext cx="1855896" cy="1258267"/>
        </p:xfrm>
        <a:graphic>
          <a:graphicData uri="http://schemas.openxmlformats.org/drawingml/2006/table">
            <a:tbl>
              <a:tblPr firstRow="1" bandRow="1">
                <a:tableStyleId>{5C22544A-7EE6-4342-B048-85BDC9FD1C3A}</a:tableStyleId>
              </a:tblPr>
              <a:tblGrid>
                <a:gridCol w="1855896">
                  <a:extLst>
                    <a:ext uri="{9D8B030D-6E8A-4147-A177-3AD203B41FA5}">
                      <a16:colId xmlns:a16="http://schemas.microsoft.com/office/drawing/2014/main" val="99235308"/>
                    </a:ext>
                  </a:extLst>
                </a:gridCol>
              </a:tblGrid>
              <a:tr h="556693">
                <a:tc>
                  <a:txBody>
                    <a:bodyPr/>
                    <a:lstStyle/>
                    <a:p>
                      <a:pPr algn="ctr"/>
                      <a:r>
                        <a:rPr lang="zh-CN" altLang="en-US" sz="2000" dirty="0"/>
                        <a:t>机时消费总计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189.93</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5" name="表格 54">
            <a:extLst>
              <a:ext uri="{FF2B5EF4-FFF2-40B4-BE49-F238E27FC236}">
                <a16:creationId xmlns:a16="http://schemas.microsoft.com/office/drawing/2014/main" id="{E0842ECA-6F26-4FF2-B860-DC7604C2AAF0}"/>
              </a:ext>
            </a:extLst>
          </p:cNvPr>
          <p:cNvGraphicFramePr>
            <a:graphicFrameLocks noGrp="1"/>
          </p:cNvGraphicFramePr>
          <p:nvPr/>
        </p:nvGraphicFramePr>
        <p:xfrm>
          <a:off x="1089191"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打印费</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0" kern="1200" dirty="0">
                          <a:solidFill>
                            <a:schemeClr val="tx1"/>
                          </a:solidFill>
                          <a:latin typeface="+mn-lt"/>
                          <a:ea typeface="+mn-ea"/>
                          <a:cs typeface="+mn-cs"/>
                        </a:rPr>
                        <a:t>75.60</a:t>
                      </a:r>
                      <a:endParaRPr lang="zh-CN" altLang="en-US" sz="2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graphicFrame>
        <p:nvGraphicFramePr>
          <p:cNvPr id="56" name="表格 55">
            <a:extLst>
              <a:ext uri="{FF2B5EF4-FFF2-40B4-BE49-F238E27FC236}">
                <a16:creationId xmlns:a16="http://schemas.microsoft.com/office/drawing/2014/main" id="{D3A97F24-0B1B-4055-9B6D-6EE294C9D561}"/>
              </a:ext>
            </a:extLst>
          </p:cNvPr>
          <p:cNvGraphicFramePr>
            <a:graphicFrameLocks noGrp="1"/>
          </p:cNvGraphicFramePr>
          <p:nvPr/>
        </p:nvGraphicFramePr>
        <p:xfrm>
          <a:off x="4946581" y="2425153"/>
          <a:ext cx="2001493" cy="1258267"/>
        </p:xfrm>
        <a:graphic>
          <a:graphicData uri="http://schemas.openxmlformats.org/drawingml/2006/table">
            <a:tbl>
              <a:tblPr firstRow="1" bandRow="1">
                <a:tableStyleId>{5C22544A-7EE6-4342-B048-85BDC9FD1C3A}</a:tableStyleId>
              </a:tblPr>
              <a:tblGrid>
                <a:gridCol w="2001493">
                  <a:extLst>
                    <a:ext uri="{9D8B030D-6E8A-4147-A177-3AD203B41FA5}">
                      <a16:colId xmlns:a16="http://schemas.microsoft.com/office/drawing/2014/main" val="99235308"/>
                    </a:ext>
                  </a:extLst>
                </a:gridCol>
              </a:tblGrid>
              <a:tr h="556693">
                <a:tc>
                  <a:txBody>
                    <a:bodyPr/>
                    <a:lstStyle/>
                    <a:p>
                      <a:pPr algn="ctr"/>
                      <a:r>
                        <a:rPr lang="zh-CN" altLang="en-US" sz="2000" dirty="0"/>
                        <a:t>总消耗</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367371594"/>
                  </a:ext>
                </a:extLst>
              </a:tr>
              <a:tr h="701574">
                <a:tc>
                  <a:txBody>
                    <a:bodyPr/>
                    <a:lstStyle/>
                    <a:p>
                      <a:pPr marL="0" algn="ctr" defTabSz="914400" rtl="0" eaLnBrk="1" latinLnBrk="0" hangingPunct="1"/>
                      <a:r>
                        <a:rPr lang="en-US" altLang="zh-CN" sz="2000" b="1" kern="1200" dirty="0">
                          <a:solidFill>
                            <a:schemeClr val="tx1"/>
                          </a:solidFill>
                          <a:latin typeface="+mn-lt"/>
                          <a:ea typeface="+mn-ea"/>
                          <a:cs typeface="+mn-cs"/>
                        </a:rPr>
                        <a:t>265.53</a:t>
                      </a:r>
                      <a:endParaRPr lang="zh-CN" altLang="en-US" sz="2000" b="1"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8265821"/>
                  </a:ext>
                </a:extLst>
              </a:tr>
            </a:tbl>
          </a:graphicData>
        </a:graphic>
      </p:graphicFrame>
      <p:sp>
        <p:nvSpPr>
          <p:cNvPr id="5" name="文本框 4">
            <a:extLst>
              <a:ext uri="{FF2B5EF4-FFF2-40B4-BE49-F238E27FC236}">
                <a16:creationId xmlns:a16="http://schemas.microsoft.com/office/drawing/2014/main" id="{36A4FB8B-FE98-4842-A886-3769D884687E}"/>
              </a:ext>
            </a:extLst>
          </p:cNvPr>
          <p:cNvSpPr txBox="1"/>
          <p:nvPr/>
        </p:nvSpPr>
        <p:spPr>
          <a:xfrm>
            <a:off x="8731891" y="3188959"/>
            <a:ext cx="1787669" cy="369332"/>
          </a:xfrm>
          <a:prstGeom prst="rect">
            <a:avLst/>
          </a:prstGeom>
          <a:noFill/>
        </p:spPr>
        <p:txBody>
          <a:bodyPr wrap="none" rtlCol="0">
            <a:spAutoFit/>
          </a:bodyPr>
          <a:lstStyle/>
          <a:p>
            <a:r>
              <a:rPr lang="zh-CN" altLang="en-US" dirty="0">
                <a:solidFill>
                  <a:srgbClr val="445437"/>
                </a:solidFill>
              </a:rPr>
              <a:t>当前经费</a:t>
            </a:r>
            <a:r>
              <a:rPr lang="en-US" altLang="zh-CN" dirty="0">
                <a:solidFill>
                  <a:srgbClr val="445437"/>
                </a:solidFill>
              </a:rPr>
              <a:t>:400</a:t>
            </a:r>
            <a:r>
              <a:rPr lang="zh-CN" altLang="en-US" dirty="0">
                <a:solidFill>
                  <a:srgbClr val="445437"/>
                </a:solidFill>
              </a:rPr>
              <a:t>元</a:t>
            </a:r>
          </a:p>
        </p:txBody>
      </p:sp>
      <p:sp>
        <p:nvSpPr>
          <p:cNvPr id="52" name="文本框 51">
            <a:extLst>
              <a:ext uri="{FF2B5EF4-FFF2-40B4-BE49-F238E27FC236}">
                <a16:creationId xmlns:a16="http://schemas.microsoft.com/office/drawing/2014/main" id="{8C1E7D99-69DE-4FA9-BF95-05CAAE6508CF}"/>
              </a:ext>
            </a:extLst>
          </p:cNvPr>
          <p:cNvSpPr txBox="1"/>
          <p:nvPr/>
        </p:nvSpPr>
        <p:spPr>
          <a:xfrm>
            <a:off x="8734571" y="3458704"/>
            <a:ext cx="1787669" cy="646331"/>
          </a:xfrm>
          <a:prstGeom prst="rect">
            <a:avLst/>
          </a:prstGeom>
          <a:noFill/>
        </p:spPr>
        <p:txBody>
          <a:bodyPr wrap="none" rtlCol="0">
            <a:spAutoFit/>
          </a:bodyPr>
          <a:lstStyle/>
          <a:p>
            <a:r>
              <a:rPr lang="zh-CN" altLang="en-US" dirty="0">
                <a:solidFill>
                  <a:srgbClr val="445437"/>
                </a:solidFill>
              </a:rPr>
              <a:t>已用经费</a:t>
            </a:r>
            <a:r>
              <a:rPr lang="en-US" altLang="zh-CN" dirty="0">
                <a:solidFill>
                  <a:srgbClr val="445437"/>
                </a:solidFill>
              </a:rPr>
              <a:t>:265</a:t>
            </a:r>
            <a:r>
              <a:rPr lang="zh-CN" altLang="en-US" dirty="0">
                <a:solidFill>
                  <a:srgbClr val="445437"/>
                </a:solidFill>
              </a:rPr>
              <a:t>元</a:t>
            </a:r>
            <a:endParaRPr lang="en-US" altLang="zh-CN" dirty="0">
              <a:solidFill>
                <a:srgbClr val="445437"/>
              </a:solidFill>
            </a:endParaRPr>
          </a:p>
          <a:p>
            <a:r>
              <a:rPr lang="zh-CN" altLang="en-US" dirty="0">
                <a:solidFill>
                  <a:srgbClr val="445437"/>
                </a:solidFill>
              </a:rPr>
              <a:t>剩余经费</a:t>
            </a:r>
            <a:r>
              <a:rPr lang="en-US" altLang="zh-CN" dirty="0">
                <a:solidFill>
                  <a:srgbClr val="445437"/>
                </a:solidFill>
              </a:rPr>
              <a:t>:135</a:t>
            </a:r>
            <a:r>
              <a:rPr lang="zh-CN" altLang="en-US" dirty="0">
                <a:solidFill>
                  <a:srgbClr val="445437"/>
                </a:solidFill>
              </a:rPr>
              <a:t>元</a:t>
            </a:r>
          </a:p>
        </p:txBody>
      </p:sp>
      <p:grpSp>
        <p:nvGrpSpPr>
          <p:cNvPr id="39" name="组合 38">
            <a:extLst>
              <a:ext uri="{FF2B5EF4-FFF2-40B4-BE49-F238E27FC236}">
                <a16:creationId xmlns:a16="http://schemas.microsoft.com/office/drawing/2014/main" id="{034FBB9D-0AD6-4A3B-865D-639E82D47EEA}"/>
              </a:ext>
            </a:extLst>
          </p:cNvPr>
          <p:cNvGrpSpPr/>
          <p:nvPr/>
        </p:nvGrpSpPr>
        <p:grpSpPr>
          <a:xfrm>
            <a:off x="8155054" y="2144064"/>
            <a:ext cx="2947755" cy="2950799"/>
            <a:chOff x="8155054" y="2144064"/>
            <a:chExt cx="2947755" cy="2950799"/>
          </a:xfrm>
        </p:grpSpPr>
        <p:sp>
          <p:nvSpPr>
            <p:cNvPr id="40" name="空心弧 39">
              <a:extLst>
                <a:ext uri="{FF2B5EF4-FFF2-40B4-BE49-F238E27FC236}">
                  <a16:creationId xmlns:a16="http://schemas.microsoft.com/office/drawing/2014/main" id="{31D11A9F-B28D-498A-98CA-80F53B9F54E8}"/>
                </a:ext>
              </a:extLst>
            </p:cNvPr>
            <p:cNvSpPr/>
            <p:nvPr/>
          </p:nvSpPr>
          <p:spPr>
            <a:xfrm>
              <a:off x="8155055" y="2144064"/>
              <a:ext cx="2941342" cy="2950797"/>
            </a:xfrm>
            <a:prstGeom prst="blockArc">
              <a:avLst>
                <a:gd name="adj1" fmla="val 7554313"/>
                <a:gd name="adj2" fmla="val 16184220"/>
                <a:gd name="adj3" fmla="val 15928"/>
              </a:avLst>
            </a:prstGeom>
            <a:solidFill>
              <a:schemeClr val="accent6">
                <a:lumMod val="40000"/>
                <a:lumOff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solidFill>
              </a:endParaRPr>
            </a:p>
          </p:txBody>
        </p:sp>
        <p:sp>
          <p:nvSpPr>
            <p:cNvPr id="41" name="空心弧 40">
              <a:extLst>
                <a:ext uri="{FF2B5EF4-FFF2-40B4-BE49-F238E27FC236}">
                  <a16:creationId xmlns:a16="http://schemas.microsoft.com/office/drawing/2014/main" id="{44CF04F0-352D-4A8C-990E-546749E0C329}"/>
                </a:ext>
              </a:extLst>
            </p:cNvPr>
            <p:cNvSpPr/>
            <p:nvPr/>
          </p:nvSpPr>
          <p:spPr>
            <a:xfrm>
              <a:off x="8155054" y="2144064"/>
              <a:ext cx="2947755" cy="2950799"/>
            </a:xfrm>
            <a:prstGeom prst="blockArc">
              <a:avLst>
                <a:gd name="adj1" fmla="val 16177365"/>
                <a:gd name="adj2" fmla="val 7548936"/>
                <a:gd name="adj3" fmla="val 16043"/>
              </a:avLst>
            </a:prstGeom>
            <a:solidFill>
              <a:srgbClr val="FF00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2705302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630A25D-54A2-47A7-A1D9-67F510519496}"/>
              </a:ext>
            </a:extLst>
          </p:cNvPr>
          <p:cNvSpPr>
            <a:spLocks noGrp="1"/>
          </p:cNvSpPr>
          <p:nvPr>
            <p:ph type="body" sz="quarter" idx="10"/>
          </p:nvPr>
        </p:nvSpPr>
        <p:spPr/>
        <p:txBody>
          <a:bodyPr/>
          <a:lstStyle/>
          <a:p>
            <a:pPr lvl="0">
              <a:defRPr/>
            </a:pPr>
            <a:r>
              <a:rPr lang="zh-CN" altLang="en-US" dirty="0">
                <a:ea typeface="+mn-ea"/>
                <a:cs typeface="+mn-ea"/>
              </a:rPr>
              <a:t>后期研究计划</a:t>
            </a:r>
          </a:p>
        </p:txBody>
      </p:sp>
      <p:sp>
        <p:nvSpPr>
          <p:cNvPr id="5" name="文本占位符 4">
            <a:extLst>
              <a:ext uri="{FF2B5EF4-FFF2-40B4-BE49-F238E27FC236}">
                <a16:creationId xmlns:a16="http://schemas.microsoft.com/office/drawing/2014/main" id="{C853616C-FAE8-48CF-AF77-95D7660B3563}"/>
              </a:ext>
            </a:extLst>
          </p:cNvPr>
          <p:cNvSpPr>
            <a:spLocks noGrp="1"/>
          </p:cNvSpPr>
          <p:nvPr>
            <p:ph type="body" sz="quarter" idx="11"/>
          </p:nvPr>
        </p:nvSpPr>
        <p:spPr/>
        <p:txBody>
          <a:bodyPr/>
          <a:lstStyle/>
          <a:p>
            <a:pPr lvl="0">
              <a:defRPr/>
            </a:pPr>
            <a:r>
              <a:rPr lang="en-US" altLang="zh-CN" spc="400" dirty="0">
                <a:solidFill>
                  <a:prstClr val="white">
                    <a:lumMod val="75000"/>
                  </a:prstClr>
                </a:solidFill>
                <a:cs typeface="+mn-ea"/>
              </a:rPr>
              <a:t>Future Plans</a:t>
            </a:r>
            <a:endParaRPr lang="en-US" altLang="zh-CN" sz="1000" spc="400" dirty="0">
              <a:solidFill>
                <a:prstClr val="white">
                  <a:lumMod val="75000"/>
                </a:prstClr>
              </a:solidFill>
              <a:cs typeface="+mn-ea"/>
            </a:endParaRPr>
          </a:p>
        </p:txBody>
      </p:sp>
      <p:sp>
        <p:nvSpPr>
          <p:cNvPr id="2" name="日期占位符 1">
            <a:extLst>
              <a:ext uri="{FF2B5EF4-FFF2-40B4-BE49-F238E27FC236}">
                <a16:creationId xmlns:a16="http://schemas.microsoft.com/office/drawing/2014/main" id="{53CD82FA-1034-4F70-A81D-13F4339A0A1B}"/>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9" name="图片 8">
            <a:extLst>
              <a:ext uri="{FF2B5EF4-FFF2-40B4-BE49-F238E27FC236}">
                <a16:creationId xmlns:a16="http://schemas.microsoft.com/office/drawing/2014/main" id="{93CAD305-64C4-4669-8ACE-2E165C5E8ACE}"/>
              </a:ext>
            </a:extLst>
          </p:cNvPr>
          <p:cNvPicPr>
            <a:picLocks noChangeAspect="1"/>
          </p:cNvPicPr>
          <p:nvPr/>
        </p:nvPicPr>
        <p:blipFill>
          <a:blip r:embed="rId3"/>
          <a:srcRect l="24588" t="13433" r="24588" b="26261"/>
          <a:stretch>
            <a:fillRect/>
          </a:stretch>
        </p:blipFill>
        <p:spPr>
          <a:xfrm>
            <a:off x="1104797"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grpSp>
        <p:nvGrpSpPr>
          <p:cNvPr id="6" name="组合 5">
            <a:extLst>
              <a:ext uri="{FF2B5EF4-FFF2-40B4-BE49-F238E27FC236}">
                <a16:creationId xmlns:a16="http://schemas.microsoft.com/office/drawing/2014/main" id="{90EFDF4B-E62A-4F3F-A39F-3B5021E66C43}"/>
              </a:ext>
            </a:extLst>
          </p:cNvPr>
          <p:cNvGrpSpPr/>
          <p:nvPr/>
        </p:nvGrpSpPr>
        <p:grpSpPr>
          <a:xfrm>
            <a:off x="4689163" y="6684007"/>
            <a:ext cx="2813671" cy="4072640"/>
            <a:chOff x="4689163" y="2250996"/>
            <a:chExt cx="2813671" cy="4072640"/>
          </a:xfrm>
        </p:grpSpPr>
        <p:grpSp>
          <p:nvGrpSpPr>
            <p:cNvPr id="7" name="组合 6">
              <a:extLst>
                <a:ext uri="{FF2B5EF4-FFF2-40B4-BE49-F238E27FC236}">
                  <a16:creationId xmlns:a16="http://schemas.microsoft.com/office/drawing/2014/main" id="{97DA4E63-BA81-48CF-A1FA-2F2ED461B43F}"/>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10" name="îslïḍé">
                <a:extLst>
                  <a:ext uri="{FF2B5EF4-FFF2-40B4-BE49-F238E27FC236}">
                    <a16:creationId xmlns:a16="http://schemas.microsoft.com/office/drawing/2014/main" id="{4FC320E3-F9CA-4BBE-BF9A-570D705E12D3}"/>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1" name="îṩḷîḋê">
                <a:extLst>
                  <a:ext uri="{FF2B5EF4-FFF2-40B4-BE49-F238E27FC236}">
                    <a16:creationId xmlns:a16="http://schemas.microsoft.com/office/drawing/2014/main" id="{2C9975FF-6DCD-4E24-87C3-9D805891853E}"/>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2" name="ïṧḷïḍe">
                <a:extLst>
                  <a:ext uri="{FF2B5EF4-FFF2-40B4-BE49-F238E27FC236}">
                    <a16:creationId xmlns:a16="http://schemas.microsoft.com/office/drawing/2014/main" id="{63056D5F-CFF6-42C4-B29B-0DF08C2851D5}"/>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3" name="íşliḓé">
                <a:extLst>
                  <a:ext uri="{FF2B5EF4-FFF2-40B4-BE49-F238E27FC236}">
                    <a16:creationId xmlns:a16="http://schemas.microsoft.com/office/drawing/2014/main" id="{D6E1C622-CFB7-4E7B-8C31-39E0BBE759A6}"/>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4" name="iSḻiďè">
                <a:extLst>
                  <a:ext uri="{FF2B5EF4-FFF2-40B4-BE49-F238E27FC236}">
                    <a16:creationId xmlns:a16="http://schemas.microsoft.com/office/drawing/2014/main" id="{0D9C35E4-09D6-4A57-881B-8D860E7AB951}"/>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5" name="ï$ḻïḍè">
                <a:extLst>
                  <a:ext uri="{FF2B5EF4-FFF2-40B4-BE49-F238E27FC236}">
                    <a16:creationId xmlns:a16="http://schemas.microsoft.com/office/drawing/2014/main" id="{992A4A33-1C88-44AE-92FE-C6EB2EBC228C}"/>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6" name="íşľîḓé">
                <a:extLst>
                  <a:ext uri="{FF2B5EF4-FFF2-40B4-BE49-F238E27FC236}">
                    <a16:creationId xmlns:a16="http://schemas.microsoft.com/office/drawing/2014/main" id="{E1ADF22D-69FB-4794-B17D-948D883FC1F6}"/>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7" name="íşliḓé">
                <a:extLst>
                  <a:ext uri="{FF2B5EF4-FFF2-40B4-BE49-F238E27FC236}">
                    <a16:creationId xmlns:a16="http://schemas.microsoft.com/office/drawing/2014/main" id="{8A48FE51-4C94-4579-8143-8BB28FD51774}"/>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18" name="iSḻiďè">
                <a:extLst>
                  <a:ext uri="{FF2B5EF4-FFF2-40B4-BE49-F238E27FC236}">
                    <a16:creationId xmlns:a16="http://schemas.microsoft.com/office/drawing/2014/main" id="{295D6E3E-4D2E-4389-8C2A-22DEC545D390}"/>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8" name="图片 7">
              <a:extLst>
                <a:ext uri="{FF2B5EF4-FFF2-40B4-BE49-F238E27FC236}">
                  <a16:creationId xmlns:a16="http://schemas.microsoft.com/office/drawing/2014/main" id="{3B0926AB-E3C0-4AA3-94F8-ADD5554B7ADB}"/>
                </a:ext>
              </a:extLst>
            </p:cNvPr>
            <p:cNvPicPr>
              <a:picLocks/>
            </p:cNvPicPr>
            <p:nvPr/>
          </p:nvPicPr>
          <p:blipFill>
            <a:blip r:embed="rId4">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Tree>
    <p:extLst>
      <p:ext uri="{BB962C8B-B14F-4D97-AF65-F5344CB8AC3E}">
        <p14:creationId xmlns:p14="http://schemas.microsoft.com/office/powerpoint/2010/main" val="1377004451"/>
      </p:ext>
    </p:extLst>
  </p:cSld>
  <p:clrMapOvr>
    <a:masterClrMapping/>
  </p:clrMapOvr>
  <p:transition advClick="0" advTm="0">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t>后期研究计划</a:t>
            </a: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3950574" y="1170708"/>
            <a:ext cx="4290852" cy="585866"/>
          </a:xfrm>
        </p:spPr>
        <p:txBody>
          <a:bodyPr/>
          <a:lstStyle/>
          <a:p>
            <a:r>
              <a:rPr lang="zh-CN" altLang="en-US" dirty="0">
                <a:ea typeface="+mn-ea"/>
                <a:cs typeface="+mn-ea"/>
              </a:rPr>
              <a:t>项目后期研究方案</a:t>
            </a:r>
          </a:p>
        </p:txBody>
      </p:sp>
      <p:grpSp>
        <p:nvGrpSpPr>
          <p:cNvPr id="11" name="组合 10">
            <a:extLst>
              <a:ext uri="{FF2B5EF4-FFF2-40B4-BE49-F238E27FC236}">
                <a16:creationId xmlns:a16="http://schemas.microsoft.com/office/drawing/2014/main" id="{83594C94-C859-4AE3-B87F-9D4999680F16}"/>
              </a:ext>
            </a:extLst>
          </p:cNvPr>
          <p:cNvGrpSpPr/>
          <p:nvPr/>
        </p:nvGrpSpPr>
        <p:grpSpPr>
          <a:xfrm flipH="1">
            <a:off x="7490135" y="5938299"/>
            <a:ext cx="4028765" cy="72000"/>
            <a:chOff x="660400" y="5424930"/>
            <a:chExt cx="4028765" cy="72000"/>
          </a:xfrm>
        </p:grpSpPr>
        <p:cxnSp>
          <p:nvCxnSpPr>
            <p:cNvPr id="12" name="直接连接符 11">
              <a:extLst>
                <a:ext uri="{FF2B5EF4-FFF2-40B4-BE49-F238E27FC236}">
                  <a16:creationId xmlns:a16="http://schemas.microsoft.com/office/drawing/2014/main" id="{7DFE0EA0-CF81-4AA6-A52D-03949FB07CCB}"/>
                </a:ext>
              </a:extLst>
            </p:cNvPr>
            <p:cNvCxnSpPr>
              <a:cxnSpLocks/>
              <a:stCxn id="13"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7EC2F8-68BB-4750-9892-8B871ACFC4EE}"/>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4" name="组合 13">
            <a:extLst>
              <a:ext uri="{FF2B5EF4-FFF2-40B4-BE49-F238E27FC236}">
                <a16:creationId xmlns:a16="http://schemas.microsoft.com/office/drawing/2014/main" id="{D1DC19D8-7ADF-40E2-84F7-4504B7671930}"/>
              </a:ext>
            </a:extLst>
          </p:cNvPr>
          <p:cNvGrpSpPr/>
          <p:nvPr/>
        </p:nvGrpSpPr>
        <p:grpSpPr>
          <a:xfrm flipH="1">
            <a:off x="7273447" y="3751426"/>
            <a:ext cx="3859542" cy="371187"/>
            <a:chOff x="1017258" y="2819053"/>
            <a:chExt cx="3859542" cy="371187"/>
          </a:xfrm>
        </p:grpSpPr>
        <p:cxnSp>
          <p:nvCxnSpPr>
            <p:cNvPr id="15" name="直接连接符 14">
              <a:extLst>
                <a:ext uri="{FF2B5EF4-FFF2-40B4-BE49-F238E27FC236}">
                  <a16:creationId xmlns:a16="http://schemas.microsoft.com/office/drawing/2014/main" id="{6DC3819A-20EE-4323-825C-B404ADCE471A}"/>
                </a:ext>
              </a:extLst>
            </p:cNvPr>
            <p:cNvCxnSpPr>
              <a:cxnSpLocks/>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95FB7E-97DA-43E3-A987-FC995264D871}"/>
                </a:ext>
              </a:extLst>
            </p:cNvPr>
            <p:cNvCxnSpPr>
              <a:cxnSpLocks/>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CD541BE9-A0BE-4F39-9C0A-48C5BDBFAB50}"/>
                </a:ext>
              </a:extLst>
            </p:cNvPr>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18" name="组合 17">
            <a:extLst>
              <a:ext uri="{FF2B5EF4-FFF2-40B4-BE49-F238E27FC236}">
                <a16:creationId xmlns:a16="http://schemas.microsoft.com/office/drawing/2014/main" id="{EF2B577B-C879-476C-AB66-64F9A440606E}"/>
              </a:ext>
            </a:extLst>
          </p:cNvPr>
          <p:cNvGrpSpPr/>
          <p:nvPr/>
        </p:nvGrpSpPr>
        <p:grpSpPr>
          <a:xfrm>
            <a:off x="660400" y="5553916"/>
            <a:ext cx="4028765" cy="72000"/>
            <a:chOff x="660400" y="5424930"/>
            <a:chExt cx="4028765" cy="72000"/>
          </a:xfrm>
        </p:grpSpPr>
        <p:cxnSp>
          <p:nvCxnSpPr>
            <p:cNvPr id="19" name="直接连接符 18">
              <a:extLst>
                <a:ext uri="{FF2B5EF4-FFF2-40B4-BE49-F238E27FC236}">
                  <a16:creationId xmlns:a16="http://schemas.microsoft.com/office/drawing/2014/main" id="{AB460D48-BF70-4C46-B8F8-56A5C4904184}"/>
                </a:ext>
              </a:extLst>
            </p:cNvPr>
            <p:cNvCxnSpPr>
              <a:cxnSpLocks/>
              <a:stCxn id="20" idx="3"/>
            </p:cNvCxnSpPr>
            <p:nvPr/>
          </p:nvCxnSpPr>
          <p:spPr>
            <a:xfrm>
              <a:off x="1200400" y="5460930"/>
              <a:ext cx="34887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DEF78AB-FD8C-4156-8740-1D19680AA5EB}"/>
                </a:ext>
              </a:extLst>
            </p:cNvPr>
            <p:cNvSpPr/>
            <p:nvPr/>
          </p:nvSpPr>
          <p:spPr>
            <a:xfrm>
              <a:off x="660400" y="5424930"/>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a:extLst>
              <a:ext uri="{FF2B5EF4-FFF2-40B4-BE49-F238E27FC236}">
                <a16:creationId xmlns:a16="http://schemas.microsoft.com/office/drawing/2014/main" id="{5D56C7DD-631B-4FE5-B53D-3F88C6475C3C}"/>
              </a:ext>
            </a:extLst>
          </p:cNvPr>
          <p:cNvGrpSpPr/>
          <p:nvPr/>
        </p:nvGrpSpPr>
        <p:grpSpPr>
          <a:xfrm>
            <a:off x="1017258" y="3386211"/>
            <a:ext cx="3859542" cy="371187"/>
            <a:chOff x="1017258" y="3196675"/>
            <a:chExt cx="3859542" cy="371187"/>
          </a:xfrm>
        </p:grpSpPr>
        <p:cxnSp>
          <p:nvCxnSpPr>
            <p:cNvPr id="22" name="直接连接符 21">
              <a:extLst>
                <a:ext uri="{FF2B5EF4-FFF2-40B4-BE49-F238E27FC236}">
                  <a16:creationId xmlns:a16="http://schemas.microsoft.com/office/drawing/2014/main" id="{83E56AFD-92D6-4022-95AD-3E28C611BA8E}"/>
                </a:ext>
              </a:extLst>
            </p:cNvPr>
            <p:cNvCxnSpPr>
              <a:cxnSpLocks/>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ECACAE-05BD-40FA-B0D5-0B5D33A1EB86}"/>
                </a:ext>
              </a:extLst>
            </p:cNvPr>
            <p:cNvCxnSpPr>
              <a:cxnSpLocks/>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5E2D64C-C104-49D1-BC2F-E023FE73B07D}"/>
                </a:ext>
              </a:extLst>
            </p:cNvPr>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5" name="文本框 34">
            <a:extLst>
              <a:ext uri="{FF2B5EF4-FFF2-40B4-BE49-F238E27FC236}">
                <a16:creationId xmlns:a16="http://schemas.microsoft.com/office/drawing/2014/main" id="{9FF68BAF-BD6A-43B2-909C-487A05814999}"/>
              </a:ext>
            </a:extLst>
          </p:cNvPr>
          <p:cNvSpPr txBox="1"/>
          <p:nvPr/>
        </p:nvSpPr>
        <p:spPr>
          <a:xfrm>
            <a:off x="660399" y="4016250"/>
            <a:ext cx="3413277"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评估模型性能，撰写论文</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36" name="文本框 35">
            <a:extLst>
              <a:ext uri="{FF2B5EF4-FFF2-40B4-BE49-F238E27FC236}">
                <a16:creationId xmlns:a16="http://schemas.microsoft.com/office/drawing/2014/main" id="{A13B0BCD-AC8C-46C3-B40C-67A87372A979}"/>
              </a:ext>
            </a:extLst>
          </p:cNvPr>
          <p:cNvSpPr txBox="1"/>
          <p:nvPr/>
        </p:nvSpPr>
        <p:spPr>
          <a:xfrm>
            <a:off x="8158746" y="4400633"/>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应用此前论文提出的其他技术</a:t>
            </a:r>
          </a:p>
        </p:txBody>
      </p:sp>
      <p:sp>
        <p:nvSpPr>
          <p:cNvPr id="37" name="文本框 36">
            <a:extLst>
              <a:ext uri="{FF2B5EF4-FFF2-40B4-BE49-F238E27FC236}">
                <a16:creationId xmlns:a16="http://schemas.microsoft.com/office/drawing/2014/main" id="{944CA5E6-7B94-4B58-81DB-B7F16644CF72}"/>
              </a:ext>
            </a:extLst>
          </p:cNvPr>
          <p:cNvSpPr txBox="1"/>
          <p:nvPr/>
        </p:nvSpPr>
        <p:spPr>
          <a:xfrm>
            <a:off x="8337174" y="4800743"/>
            <a:ext cx="3181726" cy="777457"/>
          </a:xfrm>
          <a:prstGeom prst="rect">
            <a:avLst/>
          </a:prstGeom>
          <a:noFill/>
        </p:spPr>
        <p:txBody>
          <a:bodyPr wrap="square" lIns="0" rIns="0" rtlCol="0">
            <a:spAutoFit/>
          </a:bodyPr>
          <a:lstStyle>
            <a:defPPr>
              <a:defRPr lang="zh-CN"/>
            </a:defPPr>
            <a:lvl1pPr marR="0" lvl="0" indent="0" algn="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lvl="0">
              <a:defRPr/>
            </a:pPr>
            <a:r>
              <a:rPr lang="en-US" altLang="zh-CN" dirty="0">
                <a:latin typeface="+mn-ea"/>
                <a:cs typeface="+mn-ea"/>
              </a:rPr>
              <a:t>Learning to Rank</a:t>
            </a:r>
            <a:r>
              <a:rPr lang="zh-CN" altLang="en-US" dirty="0">
                <a:latin typeface="+mn-ea"/>
                <a:cs typeface="+mn-ea"/>
              </a:rPr>
              <a:t>技术</a:t>
            </a:r>
            <a:endParaRPr lang="en-US" altLang="zh-CN" dirty="0">
              <a:latin typeface="+mn-ea"/>
              <a:cs typeface="+mn-ea"/>
            </a:endParaRPr>
          </a:p>
          <a:p>
            <a:pPr>
              <a:defRPr/>
            </a:pPr>
            <a:r>
              <a:rPr lang="en-US" altLang="zh-CN" dirty="0">
                <a:latin typeface="+mn-ea"/>
                <a:cs typeface="+mn-ea"/>
              </a:rPr>
              <a:t>BM25</a:t>
            </a:r>
            <a:r>
              <a:rPr lang="zh-CN" altLang="en-US" dirty="0">
                <a:latin typeface="+mn-ea"/>
                <a:cs typeface="+mn-ea"/>
              </a:rPr>
              <a:t>技术</a:t>
            </a:r>
            <a:endParaRPr lang="en-US" altLang="zh-CN" dirty="0">
              <a:latin typeface="+mn-ea"/>
              <a:cs typeface="+mn-ea"/>
            </a:endParaRPr>
          </a:p>
        </p:txBody>
      </p:sp>
      <p:sp>
        <p:nvSpPr>
          <p:cNvPr id="38" name="文本框 37">
            <a:extLst>
              <a:ext uri="{FF2B5EF4-FFF2-40B4-BE49-F238E27FC236}">
                <a16:creationId xmlns:a16="http://schemas.microsoft.com/office/drawing/2014/main" id="{FBE614CF-2978-49FE-902A-78E1DA40267F}"/>
              </a:ext>
            </a:extLst>
          </p:cNvPr>
          <p:cNvSpPr txBox="1"/>
          <p:nvPr/>
        </p:nvSpPr>
        <p:spPr>
          <a:xfrm>
            <a:off x="1017258" y="1898749"/>
            <a:ext cx="3859542" cy="4001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Arial"/>
                <a:cs typeface="+mn-ea"/>
              </a:rPr>
              <a:t>优化数据集结构，建立混合数据集</a:t>
            </a:r>
          </a:p>
        </p:txBody>
      </p:sp>
      <p:sp>
        <p:nvSpPr>
          <p:cNvPr id="39" name="文本框 38">
            <a:extLst>
              <a:ext uri="{FF2B5EF4-FFF2-40B4-BE49-F238E27FC236}">
                <a16:creationId xmlns:a16="http://schemas.microsoft.com/office/drawing/2014/main" id="{748547CF-0CEA-4DA6-8426-770E137268ED}"/>
              </a:ext>
            </a:extLst>
          </p:cNvPr>
          <p:cNvSpPr txBox="1"/>
          <p:nvPr/>
        </p:nvSpPr>
        <p:spPr>
          <a:xfrm>
            <a:off x="1017257" y="2247654"/>
            <a:ext cx="3517413"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CodeBERT</a:t>
            </a:r>
            <a:r>
              <a:rPr kumimoji="0" lang="zh-CN" altLang="en-US" sz="1800" b="0" i="0" u="none" strike="noStrike" kern="1200" cap="none" spc="0" normalizeH="0" baseline="0" noProof="0" dirty="0">
                <a:ln>
                  <a:noFill/>
                </a:ln>
                <a:solidFill>
                  <a:prstClr val="black"/>
                </a:solidFill>
                <a:effectLst/>
                <a:uLnTx/>
                <a:uFillTx/>
                <a:latin typeface="+mn-ea"/>
                <a:cs typeface="+mn-ea"/>
              </a:rPr>
              <a:t>：           代码文本数据</a:t>
            </a:r>
            <a:endParaRPr lang="en-US" altLang="zh-CN" dirty="0">
              <a:solidFill>
                <a:prstClr val="black"/>
              </a:solidFill>
              <a:latin typeface="+mn-ea"/>
              <a:cs typeface="+mn-ea"/>
            </a:endParaRPr>
          </a:p>
          <a:p>
            <a:pPr>
              <a:lnSpc>
                <a:spcPct val="130000"/>
              </a:lnSpc>
              <a:defRPr/>
            </a:pPr>
            <a:r>
              <a:rPr kumimoji="0" lang="en-US" altLang="zh-CN" sz="1800" b="0" i="0" u="none" strike="noStrike" kern="1200" cap="none" spc="0" normalizeH="0" baseline="0" noProof="0" dirty="0" err="1">
                <a:ln>
                  <a:noFill/>
                </a:ln>
                <a:solidFill>
                  <a:prstClr val="black"/>
                </a:solidFill>
                <a:effectLst/>
                <a:uLnTx/>
                <a:uFillTx/>
                <a:latin typeface="+mn-ea"/>
                <a:cs typeface="+mn-ea"/>
              </a:rPr>
              <a:t>GraphCodeBERT</a:t>
            </a:r>
            <a:r>
              <a:rPr kumimoji="0" lang="zh-CN" altLang="en-US" sz="1800" b="0" i="0" u="none" strike="noStrike" kern="1200" cap="none" spc="0" normalizeH="0" baseline="0" noProof="0" dirty="0">
                <a:ln>
                  <a:noFill/>
                </a:ln>
                <a:solidFill>
                  <a:prstClr val="black"/>
                </a:solidFill>
                <a:effectLst/>
                <a:uLnTx/>
                <a:uFillTx/>
                <a:latin typeface="+mn-ea"/>
                <a:cs typeface="+mn-ea"/>
              </a:rPr>
              <a:t>：</a:t>
            </a:r>
            <a:r>
              <a:rPr kumimoji="0" lang="en-US" altLang="zh-CN" sz="1800" b="0" i="0" u="none" strike="noStrike" kern="1200" cap="none" spc="0" normalizeH="0" baseline="0" noProof="0" dirty="0">
                <a:ln>
                  <a:noFill/>
                </a:ln>
                <a:solidFill>
                  <a:prstClr val="black"/>
                </a:solidFill>
                <a:effectLst/>
                <a:uLnTx/>
                <a:uFillTx/>
                <a:latin typeface="+mn-ea"/>
                <a:cs typeface="+mn-ea"/>
              </a:rPr>
              <a:t>DFG </a:t>
            </a:r>
            <a:r>
              <a:rPr kumimoji="0" lang="zh-CN" altLang="en-US" sz="1800" b="0" i="0" u="none" strike="noStrike" kern="1200" cap="none" spc="0" normalizeH="0" baseline="0" noProof="0" dirty="0">
                <a:ln>
                  <a:noFill/>
                </a:ln>
                <a:solidFill>
                  <a:prstClr val="black"/>
                </a:solidFill>
                <a:effectLst/>
                <a:uLnTx/>
                <a:uFillTx/>
                <a:latin typeface="+mn-ea"/>
                <a:cs typeface="+mn-ea"/>
              </a:rPr>
              <a:t>数据流图</a:t>
            </a:r>
            <a:endParaRPr lang="en-US" altLang="zh-CN" dirty="0">
              <a:solidFill>
                <a:prstClr val="black"/>
              </a:solidFill>
              <a:latin typeface="+mn-ea"/>
              <a:cs typeface="+mn-ea"/>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mn-ea"/>
                <a:cs typeface="+mn-ea"/>
              </a:rPr>
              <a:t>UniXcoder</a:t>
            </a:r>
            <a:r>
              <a:rPr kumimoji="0" lang="zh-CN" altLang="en-US" sz="1800" b="0" i="0" u="none" strike="noStrike" kern="1200" cap="none" spc="0" normalizeH="0" baseline="0" noProof="0" dirty="0">
                <a:ln>
                  <a:noFill/>
                </a:ln>
                <a:solidFill>
                  <a:prstClr val="black"/>
                </a:solidFill>
                <a:effectLst/>
                <a:uLnTx/>
                <a:uFillTx/>
                <a:latin typeface="+mn-ea"/>
                <a:cs typeface="+mn-ea"/>
              </a:rPr>
              <a:t>：       </a:t>
            </a:r>
            <a:r>
              <a:rPr kumimoji="0" lang="en-US" altLang="zh-CN" sz="1800" b="0" i="0" u="none" strike="noStrike" kern="1200" cap="none" spc="0" normalizeH="0" baseline="0" noProof="0" dirty="0">
                <a:ln>
                  <a:noFill/>
                </a:ln>
                <a:solidFill>
                  <a:prstClr val="black"/>
                </a:solidFill>
                <a:effectLst/>
                <a:uLnTx/>
                <a:uFillTx/>
                <a:latin typeface="+mn-ea"/>
                <a:cs typeface="+mn-ea"/>
              </a:rPr>
              <a:t>AST </a:t>
            </a:r>
            <a:r>
              <a:rPr kumimoji="0" lang="zh-CN" altLang="en-US" sz="1800" b="0" i="0" u="none" strike="noStrike" kern="1200" cap="none" spc="0" normalizeH="0" baseline="0" noProof="0" dirty="0">
                <a:ln>
                  <a:noFill/>
                </a:ln>
                <a:solidFill>
                  <a:prstClr val="black"/>
                </a:solidFill>
                <a:effectLst/>
                <a:uLnTx/>
                <a:uFillTx/>
                <a:latin typeface="+mn-ea"/>
                <a:cs typeface="+mn-ea"/>
              </a:rPr>
              <a:t>抽象语法树</a:t>
            </a:r>
            <a:endParaRPr kumimoji="0" lang="en-US" altLang="zh-CN" sz="1800" b="0" i="0" u="none" strike="noStrike" kern="1200" cap="none" spc="0" normalizeH="0" baseline="0" noProof="0" dirty="0">
              <a:ln>
                <a:noFill/>
              </a:ln>
              <a:solidFill>
                <a:prstClr val="black"/>
              </a:solidFill>
              <a:effectLst/>
              <a:uLnTx/>
              <a:uFillTx/>
              <a:latin typeface="+mn-ea"/>
              <a:cs typeface="+mn-ea"/>
            </a:endParaRPr>
          </a:p>
        </p:txBody>
      </p:sp>
      <p:sp>
        <p:nvSpPr>
          <p:cNvPr id="40" name="文本框 39">
            <a:extLst>
              <a:ext uri="{FF2B5EF4-FFF2-40B4-BE49-F238E27FC236}">
                <a16:creationId xmlns:a16="http://schemas.microsoft.com/office/drawing/2014/main" id="{7C8D482C-DCEB-47DE-8BB8-BF5AB88BF94C}"/>
              </a:ext>
            </a:extLst>
          </p:cNvPr>
          <p:cNvSpPr txBox="1"/>
          <p:nvPr/>
        </p:nvSpPr>
        <p:spPr>
          <a:xfrm>
            <a:off x="7772835" y="2213760"/>
            <a:ext cx="3360154" cy="400110"/>
          </a:xfrm>
          <a:prstGeom prst="rect">
            <a:avLst/>
          </a:prstGeom>
          <a:noFill/>
        </p:spPr>
        <p:txBody>
          <a:bodyPr wrap="square" lIns="0" rIns="0" rtlCol="0">
            <a:spAutoFit/>
          </a:bodyPr>
          <a:lstStyle/>
          <a:p>
            <a:pPr lvl="0">
              <a:defRPr/>
            </a:pPr>
            <a:r>
              <a:rPr lang="zh-CN" altLang="en-US" sz="2000" b="1" dirty="0">
                <a:solidFill>
                  <a:schemeClr val="accent1"/>
                </a:solidFill>
                <a:cs typeface="+mn-ea"/>
              </a:rPr>
              <a:t>修改模型代码，进行迁移训练</a:t>
            </a:r>
          </a:p>
        </p:txBody>
      </p:sp>
      <p:sp>
        <p:nvSpPr>
          <p:cNvPr id="41" name="文本框 40">
            <a:extLst>
              <a:ext uri="{FF2B5EF4-FFF2-40B4-BE49-F238E27FC236}">
                <a16:creationId xmlns:a16="http://schemas.microsoft.com/office/drawing/2014/main" id="{767FA034-ACE9-4D91-8D08-111AFEA2EB05}"/>
              </a:ext>
            </a:extLst>
          </p:cNvPr>
          <p:cNvSpPr txBox="1"/>
          <p:nvPr/>
        </p:nvSpPr>
        <p:spPr>
          <a:xfrm>
            <a:off x="7951263" y="2613870"/>
            <a:ext cx="3181726" cy="1137556"/>
          </a:xfrm>
          <a:prstGeom prst="rect">
            <a:avLst/>
          </a:prstGeom>
          <a:noFill/>
        </p:spPr>
        <p:txBody>
          <a:bodyPr wrap="square" lIns="0" rIns="0" rtlCol="0">
            <a:spAutoFit/>
          </a:bodyPr>
          <a:lstStyle/>
          <a:p>
            <a:pPr lvl="0" algn="r">
              <a:lnSpc>
                <a:spcPct val="130000"/>
              </a:lnSpc>
              <a:defRPr/>
            </a:pPr>
            <a:r>
              <a:rPr lang="zh-CN" altLang="en-US" dirty="0">
                <a:solidFill>
                  <a:prstClr val="black"/>
                </a:solidFill>
                <a:latin typeface="+mn-ea"/>
                <a:cs typeface="+mn-ea"/>
              </a:rPr>
              <a:t>代码搜索任务的</a:t>
            </a:r>
            <a:r>
              <a:rPr lang="en-US" altLang="zh-CN" dirty="0">
                <a:solidFill>
                  <a:prstClr val="black"/>
                </a:solidFill>
                <a:latin typeface="+mn-ea"/>
                <a:cs typeface="+mn-ea"/>
              </a:rPr>
              <a:t>NL-PL</a:t>
            </a:r>
            <a:r>
              <a:rPr lang="zh-CN" altLang="en-US" dirty="0">
                <a:solidFill>
                  <a:prstClr val="black"/>
                </a:solidFill>
                <a:latin typeface="+mn-ea"/>
                <a:cs typeface="+mn-ea"/>
              </a:rPr>
              <a:t>对应，</a:t>
            </a:r>
            <a:endParaRPr lang="en-US" altLang="zh-CN" dirty="0">
              <a:solidFill>
                <a:prstClr val="black"/>
              </a:solidFill>
              <a:latin typeface="+mn-ea"/>
              <a:cs typeface="+mn-ea"/>
            </a:endParaRPr>
          </a:p>
          <a:p>
            <a:pPr lvl="0" algn="r">
              <a:lnSpc>
                <a:spcPct val="130000"/>
              </a:lnSpc>
              <a:defRPr/>
            </a:pPr>
            <a:r>
              <a:rPr lang="zh-CN" altLang="en-US" dirty="0">
                <a:solidFill>
                  <a:prstClr val="black"/>
                </a:solidFill>
                <a:latin typeface="+mn-ea"/>
                <a:cs typeface="+mn-ea"/>
              </a:rPr>
              <a:t>错误定位的</a:t>
            </a:r>
            <a:r>
              <a:rPr lang="en-US" altLang="zh-CN" dirty="0">
                <a:solidFill>
                  <a:prstClr val="black"/>
                </a:solidFill>
                <a:latin typeface="+mn-ea"/>
                <a:cs typeface="+mn-ea"/>
              </a:rPr>
              <a:t>NL</a:t>
            </a:r>
            <a:r>
              <a:rPr lang="zh-CN" altLang="en-US" dirty="0">
                <a:solidFill>
                  <a:prstClr val="black"/>
                </a:solidFill>
                <a:latin typeface="+mn-ea"/>
                <a:cs typeface="+mn-ea"/>
              </a:rPr>
              <a:t>对应多个</a:t>
            </a:r>
            <a:r>
              <a:rPr lang="en-US" altLang="zh-CN" dirty="0">
                <a:solidFill>
                  <a:prstClr val="black"/>
                </a:solidFill>
                <a:latin typeface="+mn-ea"/>
                <a:cs typeface="+mn-ea"/>
              </a:rPr>
              <a:t>PL.</a:t>
            </a:r>
            <a:r>
              <a:rPr lang="zh-CN" altLang="en-US" dirty="0">
                <a:solidFill>
                  <a:prstClr val="black"/>
                </a:solidFill>
                <a:latin typeface="+mn-ea"/>
                <a:cs typeface="+mn-ea"/>
              </a:rPr>
              <a:t>，</a:t>
            </a:r>
          </a:p>
          <a:p>
            <a:pPr lvl="0" algn="r">
              <a:lnSpc>
                <a:spcPct val="130000"/>
              </a:lnSpc>
              <a:defRPr/>
            </a:pPr>
            <a:r>
              <a:rPr lang="zh-CN" altLang="en-US" dirty="0">
                <a:solidFill>
                  <a:prstClr val="black"/>
                </a:solidFill>
                <a:latin typeface="+mn-ea"/>
                <a:cs typeface="+mn-ea"/>
              </a:rPr>
              <a:t>需针对错误定位任务修改模型。</a:t>
            </a:r>
          </a:p>
        </p:txBody>
      </p:sp>
      <p:grpSp>
        <p:nvGrpSpPr>
          <p:cNvPr id="6" name="组合 5">
            <a:extLst>
              <a:ext uri="{FF2B5EF4-FFF2-40B4-BE49-F238E27FC236}">
                <a16:creationId xmlns:a16="http://schemas.microsoft.com/office/drawing/2014/main" id="{469DB063-E341-42C3-9CA0-21EB6F881800}"/>
              </a:ext>
            </a:extLst>
          </p:cNvPr>
          <p:cNvGrpSpPr/>
          <p:nvPr/>
        </p:nvGrpSpPr>
        <p:grpSpPr>
          <a:xfrm>
            <a:off x="4689163" y="2250996"/>
            <a:ext cx="2813671" cy="4072640"/>
            <a:chOff x="4689163" y="2250996"/>
            <a:chExt cx="2813671" cy="4072640"/>
          </a:xfrm>
        </p:grpSpPr>
        <p:grpSp>
          <p:nvGrpSpPr>
            <p:cNvPr id="25" name="组合 24">
              <a:extLst>
                <a:ext uri="{FF2B5EF4-FFF2-40B4-BE49-F238E27FC236}">
                  <a16:creationId xmlns:a16="http://schemas.microsoft.com/office/drawing/2014/main" id="{CBFD76C4-9A7E-4E28-8CBC-044D23A2249B}"/>
                </a:ext>
              </a:extLst>
            </p:cNvPr>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a:extLst>
                  <a:ext uri="{FF2B5EF4-FFF2-40B4-BE49-F238E27FC236}">
                    <a16:creationId xmlns:a16="http://schemas.microsoft.com/office/drawing/2014/main" id="{94C5D20A-8B1D-439E-8531-2DA189203017}"/>
                  </a:ext>
                </a:extLst>
              </p:cNvPr>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7" name="îṩḷîḋê">
                <a:extLst>
                  <a:ext uri="{FF2B5EF4-FFF2-40B4-BE49-F238E27FC236}">
                    <a16:creationId xmlns:a16="http://schemas.microsoft.com/office/drawing/2014/main" id="{8BA79532-46CD-4642-A2F8-35E1C5D7D9AD}"/>
                  </a:ext>
                </a:extLst>
              </p:cNvPr>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8" name="ïṧḷïḍe">
                <a:extLst>
                  <a:ext uri="{FF2B5EF4-FFF2-40B4-BE49-F238E27FC236}">
                    <a16:creationId xmlns:a16="http://schemas.microsoft.com/office/drawing/2014/main" id="{3ECBF265-3186-4DA5-AC70-271FBC50E120}"/>
                  </a:ext>
                </a:extLst>
              </p:cNvPr>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29" name="íşliḓé">
                <a:extLst>
                  <a:ext uri="{FF2B5EF4-FFF2-40B4-BE49-F238E27FC236}">
                    <a16:creationId xmlns:a16="http://schemas.microsoft.com/office/drawing/2014/main" id="{0A0B49B8-E7CF-4919-B9E7-C89AA4368B92}"/>
                  </a:ext>
                </a:extLst>
              </p:cNvPr>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0" name="iSḻiďè">
                <a:extLst>
                  <a:ext uri="{FF2B5EF4-FFF2-40B4-BE49-F238E27FC236}">
                    <a16:creationId xmlns:a16="http://schemas.microsoft.com/office/drawing/2014/main" id="{67EDC15E-63FF-4571-A155-5BECF4F19C1B}"/>
                  </a:ext>
                </a:extLst>
              </p:cNvPr>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1" name="ï$ḻïḍè">
                <a:extLst>
                  <a:ext uri="{FF2B5EF4-FFF2-40B4-BE49-F238E27FC236}">
                    <a16:creationId xmlns:a16="http://schemas.microsoft.com/office/drawing/2014/main" id="{6E8797FA-27FE-4B16-82B7-0EE9A2E4AD63}"/>
                  </a:ext>
                </a:extLst>
              </p:cNvPr>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2" name="íşľîḓé">
                <a:extLst>
                  <a:ext uri="{FF2B5EF4-FFF2-40B4-BE49-F238E27FC236}">
                    <a16:creationId xmlns:a16="http://schemas.microsoft.com/office/drawing/2014/main" id="{0FEA17ED-9373-4EFC-B132-D2724C706383}"/>
                  </a:ext>
                </a:extLst>
              </p:cNvPr>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3" name="íşliḓé">
                <a:extLst>
                  <a:ext uri="{FF2B5EF4-FFF2-40B4-BE49-F238E27FC236}">
                    <a16:creationId xmlns:a16="http://schemas.microsoft.com/office/drawing/2014/main" id="{ECFE468E-A92C-40D9-BF7F-08E1B5D2AF32}"/>
                  </a:ext>
                </a:extLst>
              </p:cNvPr>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sp>
            <p:nvSpPr>
              <p:cNvPr id="34" name="iSḻiďè">
                <a:extLst>
                  <a:ext uri="{FF2B5EF4-FFF2-40B4-BE49-F238E27FC236}">
                    <a16:creationId xmlns:a16="http://schemas.microsoft.com/office/drawing/2014/main" id="{7CE6E14F-7127-4C40-B0B7-DCAD4B40999D}"/>
                  </a:ext>
                </a:extLst>
              </p:cNvPr>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cs typeface="+mn-ea"/>
                </a:endParaRPr>
              </a:p>
            </p:txBody>
          </p:sp>
        </p:grpSp>
        <p:pic>
          <p:nvPicPr>
            <p:cNvPr id="47" name="图片 46">
              <a:extLst>
                <a:ext uri="{FF2B5EF4-FFF2-40B4-BE49-F238E27FC236}">
                  <a16:creationId xmlns:a16="http://schemas.microsoft.com/office/drawing/2014/main" id="{632BC3EF-1DB9-4069-A0D7-2F7A3F621A46}"/>
                </a:ext>
              </a:extLst>
            </p:cNvPr>
            <p:cNvPicPr>
              <a:picLocks/>
            </p:cNvPicPr>
            <p:nvPr/>
          </p:nvPicPr>
          <p:blipFill>
            <a:blip r:embed="rId3">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a:extLst>
              <a:ext uri="{FF2B5EF4-FFF2-40B4-BE49-F238E27FC236}">
                <a16:creationId xmlns:a16="http://schemas.microsoft.com/office/drawing/2014/main" id="{10D08517-104C-455C-A554-E441E37BA404}"/>
              </a:ext>
            </a:extLst>
          </p:cNvPr>
          <p:cNvSpPr/>
          <p:nvPr/>
        </p:nvSpPr>
        <p:spPr>
          <a:xfrm>
            <a:off x="4703537"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椭圆 43">
            <a:extLst>
              <a:ext uri="{FF2B5EF4-FFF2-40B4-BE49-F238E27FC236}">
                <a16:creationId xmlns:a16="http://schemas.microsoft.com/office/drawing/2014/main" id="{9C2D39D1-B6D7-4ECA-AD0B-03A7C4699FDD}"/>
              </a:ext>
            </a:extLst>
          </p:cNvPr>
          <p:cNvSpPr/>
          <p:nvPr/>
        </p:nvSpPr>
        <p:spPr>
          <a:xfrm>
            <a:off x="4482860" y="5544190"/>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5" name="椭圆 44">
            <a:extLst>
              <a:ext uri="{FF2B5EF4-FFF2-40B4-BE49-F238E27FC236}">
                <a16:creationId xmlns:a16="http://schemas.microsoft.com/office/drawing/2014/main" id="{98A397B3-E306-4D5F-9913-2DE9A849232E}"/>
              </a:ext>
            </a:extLst>
          </p:cNvPr>
          <p:cNvSpPr/>
          <p:nvPr/>
        </p:nvSpPr>
        <p:spPr>
          <a:xfrm>
            <a:off x="7657326" y="5917236"/>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6" name="椭圆 45">
            <a:extLst>
              <a:ext uri="{FF2B5EF4-FFF2-40B4-BE49-F238E27FC236}">
                <a16:creationId xmlns:a16="http://schemas.microsoft.com/office/drawing/2014/main" id="{E97EC6FF-B32C-4D18-B5B9-66F7DDD5B255}"/>
              </a:ext>
            </a:extLst>
          </p:cNvPr>
          <p:cNvSpPr/>
          <p:nvPr/>
        </p:nvSpPr>
        <p:spPr>
          <a:xfrm>
            <a:off x="7428148" y="4064858"/>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42</a:t>
            </a:fld>
            <a:endParaRPr lang="zh-CN" altLang="en-US" dirty="0"/>
          </a:p>
        </p:txBody>
      </p:sp>
      <p:sp>
        <p:nvSpPr>
          <p:cNvPr id="48" name="文本框 47">
            <a:extLst>
              <a:ext uri="{FF2B5EF4-FFF2-40B4-BE49-F238E27FC236}">
                <a16:creationId xmlns:a16="http://schemas.microsoft.com/office/drawing/2014/main" id="{974596C9-C4C1-4C52-A237-BD7E1771C727}"/>
              </a:ext>
            </a:extLst>
          </p:cNvPr>
          <p:cNvSpPr txBox="1"/>
          <p:nvPr/>
        </p:nvSpPr>
        <p:spPr>
          <a:xfrm>
            <a:off x="660399" y="4398360"/>
            <a:ext cx="4081568" cy="1137106"/>
          </a:xfrm>
          <a:prstGeom prst="rect">
            <a:avLst/>
          </a:prstGeom>
          <a:noFill/>
        </p:spPr>
        <p:txBody>
          <a:bodyPr wrap="square" lIns="0" rIns="0" rtlCol="0">
            <a:spAutoFit/>
          </a:bodyPr>
          <a:lstStyle/>
          <a:p>
            <a:pPr lvl="0">
              <a:lnSpc>
                <a:spcPct val="130000"/>
              </a:lnSpc>
              <a:defRPr/>
            </a:pPr>
            <a:r>
              <a:rPr lang="en-US" altLang="zh-CN" dirty="0"/>
              <a:t>Top k</a:t>
            </a:r>
            <a:r>
              <a:rPr lang="zh-CN" altLang="en-US" dirty="0"/>
              <a:t>：    可疑度前</a:t>
            </a:r>
            <a:r>
              <a:rPr lang="en-US" altLang="zh-CN" dirty="0"/>
              <a:t>K</a:t>
            </a:r>
            <a:r>
              <a:rPr lang="zh-CN" altLang="en-US" dirty="0"/>
              <a:t>中错误代码数量</a:t>
            </a:r>
            <a:endParaRPr lang="en-US" altLang="zh-CN" dirty="0"/>
          </a:p>
          <a:p>
            <a:pPr lvl="0">
              <a:lnSpc>
                <a:spcPct val="130000"/>
              </a:lnSpc>
              <a:defRPr/>
            </a:pPr>
            <a:r>
              <a:rPr lang="en-US" altLang="zh-CN" dirty="0"/>
              <a:t>Mean Average Precision</a:t>
            </a:r>
            <a:r>
              <a:rPr lang="zh-CN" altLang="en-US" dirty="0"/>
              <a:t>： 平均精度</a:t>
            </a:r>
            <a:endParaRPr lang="en-US" altLang="zh-CN" dirty="0"/>
          </a:p>
          <a:p>
            <a:pPr lvl="0">
              <a:lnSpc>
                <a:spcPct val="130000"/>
              </a:lnSpc>
              <a:defRPr/>
            </a:pPr>
            <a:r>
              <a:rPr lang="en-US" altLang="zh-CN" dirty="0"/>
              <a:t>Mean Reciprocal Rank</a:t>
            </a:r>
            <a:r>
              <a:rPr lang="zh-CN" altLang="en-US" dirty="0"/>
              <a:t>：平均倒数轶 </a:t>
            </a:r>
            <a:endParaRPr lang="en-US" altLang="zh-CN" dirty="0">
              <a:solidFill>
                <a:prstClr val="black"/>
              </a:solidFill>
              <a:latin typeface="+mn-ea"/>
              <a:cs typeface="+mn-ea"/>
            </a:endParaRPr>
          </a:p>
        </p:txBody>
      </p:sp>
    </p:spTree>
    <p:extLst>
      <p:ext uri="{BB962C8B-B14F-4D97-AF65-F5344CB8AC3E}">
        <p14:creationId xmlns:p14="http://schemas.microsoft.com/office/powerpoint/2010/main" val="31682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anim calcmode="lin" valueType="num">
                                      <p:cBhvr>
                                        <p:cTn id="23" dur="500" fill="hold"/>
                                        <p:tgtEl>
                                          <p:spTgt spid="43"/>
                                        </p:tgtEl>
                                        <p:attrNameLst>
                                          <p:attrName>ppt_x</p:attrName>
                                        </p:attrNameLst>
                                      </p:cBhvr>
                                      <p:tavLst>
                                        <p:tav tm="0">
                                          <p:val>
                                            <p:strVal val="#ppt_x"/>
                                          </p:val>
                                        </p:tav>
                                        <p:tav tm="100000">
                                          <p:val>
                                            <p:strVal val="#ppt_x"/>
                                          </p:val>
                                        </p:tav>
                                      </p:tavLst>
                                    </p:anim>
                                    <p:anim calcmode="lin" valueType="num">
                                      <p:cBhvr>
                                        <p:cTn id="24"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ppt_x</p:attrName>
                                        </p:attrNameLst>
                                      </p:cBhvr>
                                      <p:tavLst>
                                        <p:tav tm="0">
                                          <p:val>
                                            <p:strVal val="#ppt_x"/>
                                          </p:val>
                                        </p:tav>
                                        <p:tav tm="100000">
                                          <p:val>
                                            <p:strVal val="#ppt_x"/>
                                          </p:val>
                                        </p:tav>
                                      </p:tavLst>
                                    </p:anim>
                                    <p:anim calcmode="lin" valueType="num">
                                      <p:cBhvr>
                                        <p:cTn id="36" dur="500" fill="hold"/>
                                        <p:tgtEl>
                                          <p:spTgt spid="4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anim calcmode="lin" valueType="num">
                                      <p:cBhvr>
                                        <p:cTn id="40" dur="500" fill="hold"/>
                                        <p:tgtEl>
                                          <p:spTgt spid="41"/>
                                        </p:tgtEl>
                                        <p:attrNameLst>
                                          <p:attrName>ppt_x</p:attrName>
                                        </p:attrNameLst>
                                      </p:cBhvr>
                                      <p:tavLst>
                                        <p:tav tm="0">
                                          <p:val>
                                            <p:strVal val="#ppt_x"/>
                                          </p:val>
                                        </p:tav>
                                        <p:tav tm="100000">
                                          <p:val>
                                            <p:strVal val="#ppt_x"/>
                                          </p:val>
                                        </p:tav>
                                      </p:tavLst>
                                    </p:anim>
                                    <p:anim calcmode="lin" valueType="num">
                                      <p:cBhvr>
                                        <p:cTn id="41" dur="500" fill="hold"/>
                                        <p:tgtEl>
                                          <p:spTgt spid="4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anim calcmode="lin" valueType="num">
                                      <p:cBhvr>
                                        <p:cTn id="45" dur="500" fill="hold"/>
                                        <p:tgtEl>
                                          <p:spTgt spid="46"/>
                                        </p:tgtEl>
                                        <p:attrNameLst>
                                          <p:attrName>ppt_x</p:attrName>
                                        </p:attrNameLst>
                                      </p:cBhvr>
                                      <p:tavLst>
                                        <p:tav tm="0">
                                          <p:val>
                                            <p:strVal val="#ppt_x"/>
                                          </p:val>
                                        </p:tav>
                                        <p:tav tm="100000">
                                          <p:val>
                                            <p:strVal val="#ppt_x"/>
                                          </p:val>
                                        </p:tav>
                                      </p:tavLst>
                                    </p:anim>
                                    <p:anim calcmode="lin" valueType="num">
                                      <p:cBhvr>
                                        <p:cTn id="4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anim calcmode="lin" valueType="num">
                                      <p:cBhvr>
                                        <p:cTn id="57" dur="500" fill="hold"/>
                                        <p:tgtEl>
                                          <p:spTgt spid="36"/>
                                        </p:tgtEl>
                                        <p:attrNameLst>
                                          <p:attrName>ppt_x</p:attrName>
                                        </p:attrNameLst>
                                      </p:cBhvr>
                                      <p:tavLst>
                                        <p:tav tm="0">
                                          <p:val>
                                            <p:strVal val="#ppt_x"/>
                                          </p:val>
                                        </p:tav>
                                        <p:tav tm="100000">
                                          <p:val>
                                            <p:strVal val="#ppt_x"/>
                                          </p:val>
                                        </p:tav>
                                      </p:tavLst>
                                    </p:anim>
                                    <p:anim calcmode="lin" valueType="num">
                                      <p:cBhvr>
                                        <p:cTn id="58" dur="5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anim calcmode="lin" valueType="num">
                                      <p:cBhvr>
                                        <p:cTn id="74" dur="500" fill="hold"/>
                                        <p:tgtEl>
                                          <p:spTgt spid="18"/>
                                        </p:tgtEl>
                                        <p:attrNameLst>
                                          <p:attrName>ppt_x</p:attrName>
                                        </p:attrNameLst>
                                      </p:cBhvr>
                                      <p:tavLst>
                                        <p:tav tm="0">
                                          <p:val>
                                            <p:strVal val="#ppt_x"/>
                                          </p:val>
                                        </p:tav>
                                        <p:tav tm="100000">
                                          <p:val>
                                            <p:strVal val="#ppt_x"/>
                                          </p:val>
                                        </p:tav>
                                      </p:tavLst>
                                    </p:anim>
                                    <p:anim calcmode="lin" valueType="num">
                                      <p:cBhvr>
                                        <p:cTn id="75" dur="5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anim calcmode="lin" valueType="num">
                                      <p:cBhvr>
                                        <p:cTn id="79" dur="500" fill="hold"/>
                                        <p:tgtEl>
                                          <p:spTgt spid="35"/>
                                        </p:tgtEl>
                                        <p:attrNameLst>
                                          <p:attrName>ppt_x</p:attrName>
                                        </p:attrNameLst>
                                      </p:cBhvr>
                                      <p:tavLst>
                                        <p:tav tm="0">
                                          <p:val>
                                            <p:strVal val="#ppt_x"/>
                                          </p:val>
                                        </p:tav>
                                        <p:tav tm="100000">
                                          <p:val>
                                            <p:strVal val="#ppt_x"/>
                                          </p:val>
                                        </p:tav>
                                      </p:tavLst>
                                    </p:anim>
                                    <p:anim calcmode="lin" valueType="num">
                                      <p:cBhvr>
                                        <p:cTn id="80" dur="5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anim calcmode="lin" valueType="num">
                                      <p:cBhvr>
                                        <p:cTn id="89" dur="500" fill="hold"/>
                                        <p:tgtEl>
                                          <p:spTgt spid="48"/>
                                        </p:tgtEl>
                                        <p:attrNameLst>
                                          <p:attrName>ppt_x</p:attrName>
                                        </p:attrNameLst>
                                      </p:cBhvr>
                                      <p:tavLst>
                                        <p:tav tm="0">
                                          <p:val>
                                            <p:strVal val="#ppt_x"/>
                                          </p:val>
                                        </p:tav>
                                        <p:tav tm="100000">
                                          <p:val>
                                            <p:strVal val="#ppt_x"/>
                                          </p:val>
                                        </p:tav>
                                      </p:tavLst>
                                    </p:anim>
                                    <p:anim calcmode="lin" valueType="num">
                                      <p:cBhvr>
                                        <p:cTn id="9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3" grpId="0" animBg="1"/>
      <p:bldP spid="44" grpId="0" animBg="1"/>
      <p:bldP spid="45" grpId="0" animBg="1"/>
      <p:bldP spid="46" grpId="0" animBg="1"/>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35D192-A8A9-4F44-BA34-142ED43E685A}"/>
              </a:ext>
            </a:extLst>
          </p:cNvPr>
          <p:cNvSpPr>
            <a:spLocks noGrp="1"/>
          </p:cNvSpPr>
          <p:nvPr>
            <p:ph type="body" sz="quarter" idx="11"/>
          </p:nvPr>
        </p:nvSpPr>
        <p:spPr>
          <a:xfrm>
            <a:off x="1817431" y="2550160"/>
            <a:ext cx="5798382" cy="878840"/>
          </a:xfrm>
        </p:spPr>
        <p:txBody>
          <a:bodyPr/>
          <a:lstStyle/>
          <a:p>
            <a:r>
              <a:rPr lang="en-US" altLang="zh-CN" sz="8000" dirty="0"/>
              <a:t>Q&amp;A</a:t>
            </a:r>
            <a:endParaRPr lang="zh-CN" altLang="en-US" sz="8000" dirty="0"/>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矩形 5">
            <a:extLst>
              <a:ext uri="{FF2B5EF4-FFF2-40B4-BE49-F238E27FC236}">
                <a16:creationId xmlns:a16="http://schemas.microsoft.com/office/drawing/2014/main" id="{3D7C0CDE-6CC9-45A4-8B54-AB80B2EA7DEA}"/>
              </a:ext>
            </a:extLst>
          </p:cNvPr>
          <p:cNvSpPr/>
          <p:nvPr/>
        </p:nvSpPr>
        <p:spPr>
          <a:xfrm>
            <a:off x="652958" y="4379642"/>
            <a:ext cx="2506802"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答辩人：</a:t>
            </a:r>
            <a:r>
              <a:rPr lang="zh-CN" altLang="en-US" sz="2000" dirty="0">
                <a:solidFill>
                  <a:schemeClr val="accent2"/>
                </a:solidFill>
                <a:latin typeface="Arial"/>
                <a:cs typeface="+mn-ea"/>
              </a:rPr>
              <a:t>吴清晏</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7" name="矩形 6">
            <a:extLst>
              <a:ext uri="{FF2B5EF4-FFF2-40B4-BE49-F238E27FC236}">
                <a16:creationId xmlns:a16="http://schemas.microsoft.com/office/drawing/2014/main" id="{8D0E9929-D8BA-4D54-A01B-342B860B3AC4}"/>
              </a:ext>
            </a:extLst>
          </p:cNvPr>
          <p:cNvSpPr/>
          <p:nvPr/>
        </p:nvSpPr>
        <p:spPr>
          <a:xfrm>
            <a:off x="3319835"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2"/>
                </a:solidFill>
                <a:effectLst/>
                <a:uLnTx/>
                <a:uFillTx/>
                <a:latin typeface="Arial"/>
                <a:cs typeface="+mn-ea"/>
              </a:rPr>
              <a:t>指导老师：</a:t>
            </a:r>
            <a:r>
              <a:rPr lang="zh-CN" altLang="en-US" sz="2000" dirty="0">
                <a:solidFill>
                  <a:schemeClr val="accent2"/>
                </a:solidFill>
                <a:latin typeface="Arial"/>
                <a:cs typeface="+mn-ea"/>
              </a:rPr>
              <a:t>李必信</a:t>
            </a:r>
            <a:endParaRPr kumimoji="0" lang="zh-CN" altLang="en-US" sz="2000" i="0" u="none" strike="noStrike" kern="1200" cap="none" spc="0" normalizeH="0" baseline="0" noProof="0" dirty="0">
              <a:ln>
                <a:noFill/>
              </a:ln>
              <a:solidFill>
                <a:schemeClr val="accent2"/>
              </a:solidFill>
              <a:effectLst/>
              <a:uLnTx/>
              <a:uFillTx/>
              <a:latin typeface="Arial"/>
              <a:cs typeface="+mn-ea"/>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答辩日期：</a:t>
            </a:r>
            <a:r>
              <a:rPr lang="en-US" altLang="zh-CN" sz="2000" dirty="0">
                <a:solidFill>
                  <a:schemeClr val="accent1"/>
                </a:solidFill>
                <a:latin typeface="Arial"/>
                <a:cs typeface="+mn-ea"/>
              </a:rPr>
              <a:t>2024</a:t>
            </a:r>
            <a:r>
              <a:rPr kumimoji="0" lang="en-US" altLang="zh-CN" sz="2000" i="0" u="none" strike="noStrike" kern="1200" cap="none" spc="0" normalizeH="0" baseline="0" noProof="0" dirty="0">
                <a:ln>
                  <a:noFill/>
                </a:ln>
                <a:solidFill>
                  <a:schemeClr val="accent1"/>
                </a:solidFill>
                <a:effectLst/>
                <a:uLnTx/>
                <a:uFillTx/>
                <a:latin typeface="Arial"/>
                <a:cs typeface="+mn-ea"/>
              </a:rPr>
              <a:t>/04/10</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169903431"/>
      </p:ext>
    </p:extLst>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10" name="箭头: 右 9">
            <a:extLst>
              <a:ext uri="{FF2B5EF4-FFF2-40B4-BE49-F238E27FC236}">
                <a16:creationId xmlns:a16="http://schemas.microsoft.com/office/drawing/2014/main" id="{E1EFCBAC-BCBD-4D70-9B1E-D1E7A6622B87}"/>
              </a:ext>
            </a:extLst>
          </p:cNvPr>
          <p:cNvSpPr/>
          <p:nvPr/>
        </p:nvSpPr>
        <p:spPr>
          <a:xfrm>
            <a:off x="5344917" y="2543303"/>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78A7FAE-463F-4CEA-8AF5-5F82E9315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939" y="2486641"/>
            <a:ext cx="4087376" cy="2980950"/>
          </a:xfrm>
          <a:prstGeom prst="rect">
            <a:avLst/>
          </a:prstGeom>
        </p:spPr>
      </p:pic>
      <p:sp>
        <p:nvSpPr>
          <p:cNvPr id="70" name="箭头: 右 69">
            <a:extLst>
              <a:ext uri="{FF2B5EF4-FFF2-40B4-BE49-F238E27FC236}">
                <a16:creationId xmlns:a16="http://schemas.microsoft.com/office/drawing/2014/main" id="{E4F6588C-790E-4E23-9285-43A0BFE8ABE6}"/>
              </a:ext>
            </a:extLst>
          </p:cNvPr>
          <p:cNvSpPr/>
          <p:nvPr/>
        </p:nvSpPr>
        <p:spPr>
          <a:xfrm>
            <a:off x="5344916" y="3520162"/>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74D1C5-5B06-4D4E-9574-54D4A947104D}"/>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0" name="文本占位符 7">
            <a:extLst>
              <a:ext uri="{FF2B5EF4-FFF2-40B4-BE49-F238E27FC236}">
                <a16:creationId xmlns:a16="http://schemas.microsoft.com/office/drawing/2014/main" id="{F90D5BB8-981A-400B-8C1C-C43DDF240A12}"/>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21" name="文本占位符 8">
            <a:extLst>
              <a:ext uri="{FF2B5EF4-FFF2-40B4-BE49-F238E27FC236}">
                <a16:creationId xmlns:a16="http://schemas.microsoft.com/office/drawing/2014/main" id="{08AB8A0F-6DEA-4C59-8E02-CDFF81281225}"/>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57938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8DC65212-4E75-4D14-8376-4E29D8DD3E3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4478280"/>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A3DADDB-7D98-464A-A6E7-E76B2C263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895"/>
          <a:stretch/>
        </p:blipFill>
        <p:spPr bwMode="auto">
          <a:xfrm>
            <a:off x="6561589" y="2379720"/>
            <a:ext cx="4957311" cy="1810885"/>
          </a:xfrm>
          <a:prstGeom prst="rect">
            <a:avLst/>
          </a:prstGeom>
          <a:noFill/>
          <a:ln>
            <a:noFill/>
          </a:ln>
        </p:spPr>
      </p:pic>
      <p:sp>
        <p:nvSpPr>
          <p:cNvPr id="20" name="文本框 19">
            <a:extLst>
              <a:ext uri="{FF2B5EF4-FFF2-40B4-BE49-F238E27FC236}">
                <a16:creationId xmlns:a16="http://schemas.microsoft.com/office/drawing/2014/main" id="{F079851F-E77B-49E7-BC85-590B1267739F}"/>
              </a:ext>
            </a:extLst>
          </p:cNvPr>
          <p:cNvSpPr txBox="1"/>
          <p:nvPr/>
        </p:nvSpPr>
        <p:spPr>
          <a:xfrm>
            <a:off x="7449381" y="4190605"/>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错误报告数据示例</a:t>
            </a:r>
          </a:p>
        </p:txBody>
      </p:sp>
      <p:pic>
        <p:nvPicPr>
          <p:cNvPr id="6" name="图形 5">
            <a:extLst>
              <a:ext uri="{FF2B5EF4-FFF2-40B4-BE49-F238E27FC236}">
                <a16:creationId xmlns:a16="http://schemas.microsoft.com/office/drawing/2014/main" id="{3083EC6C-EB2A-4B7B-AE5A-DB4515ADEC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4759" y="5159154"/>
            <a:ext cx="2088232" cy="678860"/>
          </a:xfrm>
          <a:prstGeom prst="rect">
            <a:avLst/>
          </a:prstGeom>
        </p:spPr>
      </p:pic>
      <p:grpSp>
        <p:nvGrpSpPr>
          <p:cNvPr id="11" name="组合 10">
            <a:extLst>
              <a:ext uri="{FF2B5EF4-FFF2-40B4-BE49-F238E27FC236}">
                <a16:creationId xmlns:a16="http://schemas.microsoft.com/office/drawing/2014/main" id="{6F8CF4DE-D701-496C-9A8F-045BF438C189}"/>
              </a:ext>
            </a:extLst>
          </p:cNvPr>
          <p:cNvGrpSpPr/>
          <p:nvPr/>
        </p:nvGrpSpPr>
        <p:grpSpPr>
          <a:xfrm>
            <a:off x="8063754" y="4568363"/>
            <a:ext cx="2030669" cy="462407"/>
            <a:chOff x="7691722" y="5854444"/>
            <a:chExt cx="2030669" cy="462407"/>
          </a:xfrm>
        </p:grpSpPr>
        <p:pic>
          <p:nvPicPr>
            <p:cNvPr id="1028" name="Picture 4" descr="Owner avatar">
              <a:extLst>
                <a:ext uri="{FF2B5EF4-FFF2-40B4-BE49-F238E27FC236}">
                  <a16:creationId xmlns:a16="http://schemas.microsoft.com/office/drawing/2014/main" id="{DE964430-6BE3-44D8-89E1-A0FC2888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722" y="5859651"/>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D364E618-B338-47EB-BEF8-398C4E104BC2}"/>
                </a:ext>
              </a:extLst>
            </p:cNvPr>
            <p:cNvSpPr txBox="1"/>
            <p:nvPr/>
          </p:nvSpPr>
          <p:spPr>
            <a:xfrm>
              <a:off x="7920322" y="5854444"/>
              <a:ext cx="1802069"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i="0" u="none" strike="noStrike" dirty="0" err="1">
                  <a:solidFill>
                    <a:schemeClr val="tx1"/>
                  </a:solidFill>
                  <a:effectLst/>
                  <a:latin typeface="-apple-system"/>
                  <a:hlinkClick r:id="rId7">
                    <a:extLst>
                      <a:ext uri="{A12FA001-AC4F-418D-AE19-62706E023703}">
                        <ahyp:hlinkClr xmlns:ahyp="http://schemas.microsoft.com/office/drawing/2018/hyperlinkcolor" val="tx"/>
                      </a:ext>
                    </a:extLst>
                  </a:hlinkClick>
                </a:rPr>
                <a:t>eclipse.jdt.core</a:t>
              </a:r>
              <a:endParaRPr lang="zh-CN" altLang="en-US" sz="1600" dirty="0">
                <a:solidFill>
                  <a:schemeClr val="tx1"/>
                </a:solidFill>
                <a:ea typeface="+mn-ea"/>
                <a:cs typeface="+mn-ea"/>
              </a:endParaRPr>
            </a:p>
          </p:txBody>
        </p:sp>
      </p:grpSp>
      <p:grpSp>
        <p:nvGrpSpPr>
          <p:cNvPr id="14" name="组合 13">
            <a:extLst>
              <a:ext uri="{FF2B5EF4-FFF2-40B4-BE49-F238E27FC236}">
                <a16:creationId xmlns:a16="http://schemas.microsoft.com/office/drawing/2014/main" id="{E5716220-50E1-4E1E-967E-6CF6BE7DBD7C}"/>
              </a:ext>
            </a:extLst>
          </p:cNvPr>
          <p:cNvGrpSpPr/>
          <p:nvPr/>
        </p:nvGrpSpPr>
        <p:grpSpPr>
          <a:xfrm>
            <a:off x="6561589" y="4870212"/>
            <a:ext cx="1210803" cy="518161"/>
            <a:chOff x="7230253" y="4567889"/>
            <a:chExt cx="1210803" cy="518161"/>
          </a:xfrm>
        </p:grpSpPr>
        <p:pic>
          <p:nvPicPr>
            <p:cNvPr id="1030" name="Picture 6">
              <a:extLst>
                <a:ext uri="{FF2B5EF4-FFF2-40B4-BE49-F238E27FC236}">
                  <a16:creationId xmlns:a16="http://schemas.microsoft.com/office/drawing/2014/main" id="{3E0BAD53-BEE3-4EBA-A599-5113F5C81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253" y="4567889"/>
              <a:ext cx="457201" cy="51816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09F11728-BF27-46A0-A52B-8A352C5D177B}"/>
                </a:ext>
              </a:extLst>
            </p:cNvPr>
            <p:cNvSpPr txBox="1"/>
            <p:nvPr/>
          </p:nvSpPr>
          <p:spPr>
            <a:xfrm>
              <a:off x="7458854" y="4614368"/>
              <a:ext cx="982202" cy="38536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1600" b="1" dirty="0">
                  <a:solidFill>
                    <a:schemeClr val="tx1"/>
                  </a:solidFill>
                  <a:latin typeface="-apple-system"/>
                  <a:ea typeface="+mn-ea"/>
                  <a:cs typeface="+mn-ea"/>
                </a:rPr>
                <a:t>BIRT</a:t>
              </a:r>
              <a:endParaRPr lang="zh-CN" altLang="en-US" sz="1600" dirty="0">
                <a:solidFill>
                  <a:schemeClr val="tx1"/>
                </a:solidFill>
                <a:ea typeface="+mn-ea"/>
                <a:cs typeface="+mn-ea"/>
              </a:endParaRPr>
            </a:p>
          </p:txBody>
        </p:sp>
      </p:grpSp>
      <p:grpSp>
        <p:nvGrpSpPr>
          <p:cNvPr id="15" name="组合 14">
            <a:extLst>
              <a:ext uri="{FF2B5EF4-FFF2-40B4-BE49-F238E27FC236}">
                <a16:creationId xmlns:a16="http://schemas.microsoft.com/office/drawing/2014/main" id="{B8F90EDF-A108-4FAD-88FC-CB57EB11F9A3}"/>
              </a:ext>
            </a:extLst>
          </p:cNvPr>
          <p:cNvGrpSpPr/>
          <p:nvPr/>
        </p:nvGrpSpPr>
        <p:grpSpPr>
          <a:xfrm>
            <a:off x="8133865" y="5859651"/>
            <a:ext cx="1344206" cy="995811"/>
            <a:chOff x="6069748" y="5498584"/>
            <a:chExt cx="1665011" cy="1229107"/>
          </a:xfrm>
        </p:grpSpPr>
        <p:pic>
          <p:nvPicPr>
            <p:cNvPr id="1034" name="Picture 10">
              <a:extLst>
                <a:ext uri="{FF2B5EF4-FFF2-40B4-BE49-F238E27FC236}">
                  <a16:creationId xmlns:a16="http://schemas.microsoft.com/office/drawing/2014/main" id="{C83FDB5A-F239-472B-AA8D-8AC6D810A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748" y="5498584"/>
              <a:ext cx="1665011" cy="1229107"/>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467C62AD-41EB-4E47-9A9B-D8531C269790}"/>
                </a:ext>
              </a:extLst>
            </p:cNvPr>
            <p:cNvSpPr txBox="1"/>
            <p:nvPr/>
          </p:nvSpPr>
          <p:spPr>
            <a:xfrm>
              <a:off x="6415987" y="5897793"/>
              <a:ext cx="982202" cy="458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zh-CN" sz="2000" b="1" dirty="0">
                  <a:solidFill>
                    <a:schemeClr val="tx1"/>
                  </a:solidFill>
                  <a:latin typeface="-apple-system"/>
                  <a:ea typeface="+mn-ea"/>
                  <a:cs typeface="+mn-ea"/>
                </a:rPr>
                <a:t>SWT</a:t>
              </a:r>
              <a:endParaRPr lang="zh-CN" altLang="en-US" sz="2000" dirty="0">
                <a:solidFill>
                  <a:schemeClr val="tx1"/>
                </a:solidFill>
                <a:ea typeface="+mn-ea"/>
                <a:cs typeface="+mn-ea"/>
              </a:endParaRPr>
            </a:p>
          </p:txBody>
        </p:sp>
      </p:grpSp>
      <p:pic>
        <p:nvPicPr>
          <p:cNvPr id="1036" name="Picture 12" descr="Tomcat Home">
            <a:extLst>
              <a:ext uri="{FF2B5EF4-FFF2-40B4-BE49-F238E27FC236}">
                <a16:creationId xmlns:a16="http://schemas.microsoft.com/office/drawing/2014/main" id="{2FEA2ED3-FBC8-4029-82A2-FE1407A98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4423" y="5052508"/>
            <a:ext cx="1228725" cy="87630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38" name="Picture 14" descr="Blog | Folder IT">
            <a:extLst>
              <a:ext uri="{FF2B5EF4-FFF2-40B4-BE49-F238E27FC236}">
                <a16:creationId xmlns:a16="http://schemas.microsoft.com/office/drawing/2014/main" id="{63955EB6-2B82-4127-863B-6CEA252588D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92" t="13974" r="17324" b="6112"/>
          <a:stretch/>
        </p:blipFill>
        <p:spPr bwMode="auto">
          <a:xfrm>
            <a:off x="6655273" y="5388373"/>
            <a:ext cx="1133673" cy="14093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5535E836-8AE8-46B5-8704-17B06C862D84}"/>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文本占位符 7">
            <a:extLst>
              <a:ext uri="{FF2B5EF4-FFF2-40B4-BE49-F238E27FC236}">
                <a16:creationId xmlns:a16="http://schemas.microsoft.com/office/drawing/2014/main" id="{6417CBF4-FAEF-4FFF-9471-B319439D280F}"/>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34" name="文本占位符 8">
            <a:extLst>
              <a:ext uri="{FF2B5EF4-FFF2-40B4-BE49-F238E27FC236}">
                <a16:creationId xmlns:a16="http://schemas.microsoft.com/office/drawing/2014/main" id="{7396DB3B-0A1F-4937-AD30-FB364E5CCD3A}"/>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30570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目标回顾</a:t>
            </a:r>
            <a:endParaRPr lang="en-US" altLang="zh-CN" dirty="0">
              <a:ea typeface="+mn-ea"/>
              <a:cs typeface="+mn-ea"/>
            </a:endParaRPr>
          </a:p>
        </p:txBody>
      </p:sp>
      <p:sp>
        <p:nvSpPr>
          <p:cNvPr id="2" name="日期占位符 1">
            <a:extLst>
              <a:ext uri="{FF2B5EF4-FFF2-40B4-BE49-F238E27FC236}">
                <a16:creationId xmlns:a16="http://schemas.microsoft.com/office/drawing/2014/main" id="{D0D030E4-2983-44AE-B58B-93064E0E9783}"/>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7" name="object 18">
            <a:extLst>
              <a:ext uri="{FF2B5EF4-FFF2-40B4-BE49-F238E27FC236}">
                <a16:creationId xmlns:a16="http://schemas.microsoft.com/office/drawing/2014/main" id="{D51493AD-5FB4-4B12-98CD-CD2452E28993}"/>
              </a:ext>
            </a:extLst>
          </p:cNvPr>
          <p:cNvSpPr txBox="1"/>
          <p:nvPr/>
        </p:nvSpPr>
        <p:spPr>
          <a:xfrm>
            <a:off x="1466365" y="5441876"/>
            <a:ext cx="886460" cy="331470"/>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.5</a:t>
            </a:r>
            <a:endParaRPr sz="2000" dirty="0">
              <a:latin typeface="宋体"/>
              <a:cs typeface="宋体"/>
            </a:endParaRPr>
          </a:p>
        </p:txBody>
      </p:sp>
      <p:sp>
        <p:nvSpPr>
          <p:cNvPr id="49" name="object 22">
            <a:extLst>
              <a:ext uri="{FF2B5EF4-FFF2-40B4-BE49-F238E27FC236}">
                <a16:creationId xmlns:a16="http://schemas.microsoft.com/office/drawing/2014/main" id="{8CAD4E27-7E86-4438-8F88-C519488E12ED}"/>
              </a:ext>
            </a:extLst>
          </p:cNvPr>
          <p:cNvSpPr txBox="1"/>
          <p:nvPr/>
        </p:nvSpPr>
        <p:spPr>
          <a:xfrm>
            <a:off x="1466365" y="4492106"/>
            <a:ext cx="886460"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24</a:t>
            </a:r>
            <a:r>
              <a:rPr sz="2000" spc="110" dirty="0">
                <a:latin typeface="宋体"/>
                <a:cs typeface="宋体"/>
              </a:rPr>
              <a:t>.</a:t>
            </a:r>
            <a:r>
              <a:rPr lang="en-US" sz="2000" spc="110" dirty="0">
                <a:latin typeface="宋体"/>
                <a:cs typeface="宋体"/>
              </a:rPr>
              <a:t>3</a:t>
            </a:r>
            <a:endParaRPr sz="2000" dirty="0">
              <a:latin typeface="宋体"/>
              <a:cs typeface="宋体"/>
            </a:endParaRPr>
          </a:p>
        </p:txBody>
      </p:sp>
      <p:sp>
        <p:nvSpPr>
          <p:cNvPr id="51" name="object 25">
            <a:extLst>
              <a:ext uri="{FF2B5EF4-FFF2-40B4-BE49-F238E27FC236}">
                <a16:creationId xmlns:a16="http://schemas.microsoft.com/office/drawing/2014/main" id="{B7CC12B4-DCC0-44C9-BCA7-5461143F1B43}"/>
              </a:ext>
            </a:extLst>
          </p:cNvPr>
          <p:cNvSpPr txBox="1"/>
          <p:nvPr/>
        </p:nvSpPr>
        <p:spPr>
          <a:xfrm>
            <a:off x="1340274" y="3533886"/>
            <a:ext cx="1070896"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12</a:t>
            </a:r>
            <a:endParaRPr sz="2000" dirty="0">
              <a:latin typeface="宋体"/>
              <a:cs typeface="宋体"/>
            </a:endParaRPr>
          </a:p>
        </p:txBody>
      </p:sp>
      <p:sp>
        <p:nvSpPr>
          <p:cNvPr id="53" name="object 27">
            <a:extLst>
              <a:ext uri="{FF2B5EF4-FFF2-40B4-BE49-F238E27FC236}">
                <a16:creationId xmlns:a16="http://schemas.microsoft.com/office/drawing/2014/main" id="{7D993196-83AD-4D82-8B8B-979813D5F6A1}"/>
              </a:ext>
            </a:extLst>
          </p:cNvPr>
          <p:cNvSpPr txBox="1"/>
          <p:nvPr/>
        </p:nvSpPr>
        <p:spPr>
          <a:xfrm>
            <a:off x="1340274" y="2557027"/>
            <a:ext cx="1138643" cy="321242"/>
          </a:xfrm>
          <a:prstGeom prst="rect">
            <a:avLst/>
          </a:prstGeom>
        </p:spPr>
        <p:txBody>
          <a:bodyPr vert="horz" wrap="square" lIns="0" tIns="13335" rIns="0" bIns="0" rtlCol="0">
            <a:spAutoFit/>
          </a:bodyPr>
          <a:lstStyle/>
          <a:p>
            <a:pPr marL="12700">
              <a:lnSpc>
                <a:spcPct val="100000"/>
              </a:lnSpc>
              <a:spcBef>
                <a:spcPts val="105"/>
              </a:spcBef>
            </a:pPr>
            <a:r>
              <a:rPr sz="2000" spc="110" dirty="0">
                <a:latin typeface="宋体"/>
                <a:cs typeface="宋体"/>
              </a:rPr>
              <a:t>20</a:t>
            </a:r>
            <a:r>
              <a:rPr lang="en-US" sz="2000" spc="110" dirty="0">
                <a:latin typeface="宋体"/>
                <a:cs typeface="宋体"/>
              </a:rPr>
              <a:t>23</a:t>
            </a:r>
            <a:r>
              <a:rPr sz="2000" spc="110" dirty="0">
                <a:latin typeface="宋体"/>
                <a:cs typeface="宋体"/>
              </a:rPr>
              <a:t>.</a:t>
            </a:r>
            <a:r>
              <a:rPr lang="en-US" sz="2000" spc="110" dirty="0">
                <a:latin typeface="宋体"/>
                <a:cs typeface="宋体"/>
              </a:rPr>
              <a:t>11</a:t>
            </a:r>
            <a:endParaRPr sz="2000" dirty="0">
              <a:latin typeface="宋体"/>
              <a:cs typeface="宋体"/>
            </a:endParaRPr>
          </a:p>
        </p:txBody>
      </p:sp>
      <p:sp>
        <p:nvSpPr>
          <p:cNvPr id="56" name="矩形: 圆角 55">
            <a:extLst>
              <a:ext uri="{FF2B5EF4-FFF2-40B4-BE49-F238E27FC236}">
                <a16:creationId xmlns:a16="http://schemas.microsoft.com/office/drawing/2014/main" id="{E01D868F-814E-4A15-AE4D-84F609C0BAAA}"/>
              </a:ext>
            </a:extLst>
          </p:cNvPr>
          <p:cNvSpPr/>
          <p:nvPr/>
        </p:nvSpPr>
        <p:spPr>
          <a:xfrm>
            <a:off x="2915372" y="4402876"/>
            <a:ext cx="1872208" cy="499498"/>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构建训练数据集</a:t>
            </a:r>
          </a:p>
        </p:txBody>
      </p:sp>
      <p:sp>
        <p:nvSpPr>
          <p:cNvPr id="57" name="矩形: 圆角 56">
            <a:extLst>
              <a:ext uri="{FF2B5EF4-FFF2-40B4-BE49-F238E27FC236}">
                <a16:creationId xmlns:a16="http://schemas.microsoft.com/office/drawing/2014/main" id="{AE89E2E8-3604-434B-9164-5909A5B15DC8}"/>
              </a:ext>
            </a:extLst>
          </p:cNvPr>
          <p:cNvSpPr/>
          <p:nvPr/>
        </p:nvSpPr>
        <p:spPr>
          <a:xfrm>
            <a:off x="2807360" y="5355572"/>
            <a:ext cx="208823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z="1800" spc="-20" dirty="0">
                <a:latin typeface="宋体"/>
                <a:cs typeface="宋体"/>
              </a:rPr>
              <a:t>掌握模型搭建方法</a:t>
            </a:r>
          </a:p>
        </p:txBody>
      </p:sp>
      <p:sp>
        <p:nvSpPr>
          <p:cNvPr id="62" name="矩形: 圆角 61">
            <a:extLst>
              <a:ext uri="{FF2B5EF4-FFF2-40B4-BE49-F238E27FC236}">
                <a16:creationId xmlns:a16="http://schemas.microsoft.com/office/drawing/2014/main" id="{DCBF734B-EE25-44E8-8FF7-DF9E710297F0}"/>
              </a:ext>
            </a:extLst>
          </p:cNvPr>
          <p:cNvSpPr/>
          <p:nvPr/>
        </p:nvSpPr>
        <p:spPr>
          <a:xfrm>
            <a:off x="2566892" y="2486641"/>
            <a:ext cx="2569168"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确定项目目标和创新点</a:t>
            </a:r>
            <a:endParaRPr lang="en-US" altLang="zh-CN" spc="-20" dirty="0">
              <a:latin typeface="宋体"/>
              <a:cs typeface="宋体"/>
            </a:endParaRPr>
          </a:p>
        </p:txBody>
      </p:sp>
      <p:sp>
        <p:nvSpPr>
          <p:cNvPr id="63" name="矩形: 圆角 62">
            <a:extLst>
              <a:ext uri="{FF2B5EF4-FFF2-40B4-BE49-F238E27FC236}">
                <a16:creationId xmlns:a16="http://schemas.microsoft.com/office/drawing/2014/main" id="{3FBD658F-00DC-4AD2-B0EC-FCAAF992E8B8}"/>
              </a:ext>
            </a:extLst>
          </p:cNvPr>
          <p:cNvSpPr/>
          <p:nvPr/>
        </p:nvSpPr>
        <p:spPr>
          <a:xfrm>
            <a:off x="2713715" y="3442468"/>
            <a:ext cx="2275522" cy="504079"/>
          </a:xfrm>
          <a:prstGeom prst="roundRect">
            <a:avLst>
              <a:gd name="adj" fmla="val 10000"/>
            </a:avLst>
          </a:prstGeom>
          <a:solidFill>
            <a:srgbClr val="505121"/>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a:lstStyle/>
          <a:p>
            <a:pPr marL="12700" marR="5080" algn="ctr">
              <a:lnSpc>
                <a:spcPct val="130000"/>
              </a:lnSpc>
              <a:spcBef>
                <a:spcPts val="95"/>
              </a:spcBef>
            </a:pPr>
            <a:r>
              <a:rPr lang="zh-CN" altLang="en-US" spc="-20" dirty="0">
                <a:latin typeface="宋体"/>
                <a:cs typeface="宋体"/>
              </a:rPr>
              <a:t>选择研究方法和技术</a:t>
            </a:r>
          </a:p>
        </p:txBody>
      </p:sp>
      <p:sp>
        <p:nvSpPr>
          <p:cNvPr id="70" name="箭头: 右 69">
            <a:extLst>
              <a:ext uri="{FF2B5EF4-FFF2-40B4-BE49-F238E27FC236}">
                <a16:creationId xmlns:a16="http://schemas.microsoft.com/office/drawing/2014/main" id="{E4F6588C-790E-4E23-9285-43A0BFE8ABE6}"/>
              </a:ext>
            </a:extLst>
          </p:cNvPr>
          <p:cNvSpPr/>
          <p:nvPr/>
        </p:nvSpPr>
        <p:spPr>
          <a:xfrm>
            <a:off x="5344917" y="5433266"/>
            <a:ext cx="1502165" cy="348690"/>
          </a:xfrm>
          <a:prstGeom prst="rightArrow">
            <a:avLst/>
          </a:prstGeom>
          <a:solidFill>
            <a:schemeClr val="bg1"/>
          </a:solidFill>
          <a:ln w="38100">
            <a:solidFill>
              <a:srgbClr val="4454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50" name="Picture 2" descr="codeBert Architechture, with bimodal inputs">
            <a:extLst>
              <a:ext uri="{FF2B5EF4-FFF2-40B4-BE49-F238E27FC236}">
                <a16:creationId xmlns:a16="http://schemas.microsoft.com/office/drawing/2014/main" id="{C18B70A1-2BA0-4F23-A63D-4807731E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2557027"/>
            <a:ext cx="4872765" cy="274267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60413A35-8BAA-4D60-8871-38114FCE5753}"/>
              </a:ext>
            </a:extLst>
          </p:cNvPr>
          <p:cNvSpPr txBox="1"/>
          <p:nvPr/>
        </p:nvSpPr>
        <p:spPr>
          <a:xfrm>
            <a:off x="7612079" y="5433266"/>
            <a:ext cx="3181726" cy="38125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sz="1600" dirty="0">
                <a:solidFill>
                  <a:srgbClr val="445437"/>
                </a:solidFill>
                <a:ea typeface="+mn-ea"/>
                <a:cs typeface="+mn-ea"/>
              </a:rPr>
              <a:t>预训练</a:t>
            </a:r>
            <a:r>
              <a:rPr lang="en-US" altLang="zh-CN" sz="1600" dirty="0">
                <a:solidFill>
                  <a:srgbClr val="445437"/>
                </a:solidFill>
                <a:ea typeface="+mn-ea"/>
                <a:cs typeface="+mn-ea"/>
              </a:rPr>
              <a:t>NL-PL</a:t>
            </a:r>
            <a:r>
              <a:rPr lang="zh-CN" altLang="en-US" sz="1600" dirty="0">
                <a:solidFill>
                  <a:srgbClr val="445437"/>
                </a:solidFill>
                <a:ea typeface="+mn-ea"/>
                <a:cs typeface="+mn-ea"/>
              </a:rPr>
              <a:t>大模型</a:t>
            </a:r>
          </a:p>
        </p:txBody>
      </p:sp>
      <p:sp>
        <p:nvSpPr>
          <p:cNvPr id="21" name="矩形 20">
            <a:extLst>
              <a:ext uri="{FF2B5EF4-FFF2-40B4-BE49-F238E27FC236}">
                <a16:creationId xmlns:a16="http://schemas.microsoft.com/office/drawing/2014/main" id="{DBD8E2A3-96CE-492E-B6E2-227A4DFCCDE5}"/>
              </a:ext>
            </a:extLst>
          </p:cNvPr>
          <p:cNvSpPr/>
          <p:nvPr/>
        </p:nvSpPr>
        <p:spPr>
          <a:xfrm>
            <a:off x="4633620" y="199291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3" name="文本占位符 7">
            <a:extLst>
              <a:ext uri="{FF2B5EF4-FFF2-40B4-BE49-F238E27FC236}">
                <a16:creationId xmlns:a16="http://schemas.microsoft.com/office/drawing/2014/main" id="{27848938-B186-422C-A707-F25C12E7C915}"/>
              </a:ext>
            </a:extLst>
          </p:cNvPr>
          <p:cNvSpPr>
            <a:spLocks noGrp="1"/>
          </p:cNvSpPr>
          <p:nvPr>
            <p:ph type="body" sz="quarter" idx="12"/>
          </p:nvPr>
        </p:nvSpPr>
        <p:spPr>
          <a:xfrm>
            <a:off x="3950574" y="1119503"/>
            <a:ext cx="4290852" cy="585866"/>
          </a:xfrm>
        </p:spPr>
        <p:txBody>
          <a:bodyPr/>
          <a:lstStyle/>
          <a:p>
            <a:r>
              <a:rPr lang="zh-CN" altLang="en-US" dirty="0">
                <a:ea typeface="+mn-ea"/>
                <a:cs typeface="+mn-ea"/>
              </a:rPr>
              <a:t>项目当前成果</a:t>
            </a:r>
          </a:p>
        </p:txBody>
      </p:sp>
      <p:sp>
        <p:nvSpPr>
          <p:cNvPr id="24" name="文本占位符 8">
            <a:extLst>
              <a:ext uri="{FF2B5EF4-FFF2-40B4-BE49-F238E27FC236}">
                <a16:creationId xmlns:a16="http://schemas.microsoft.com/office/drawing/2014/main" id="{E56EC7F8-7A7D-463A-B2E4-B25B3BF83BC4}"/>
              </a:ext>
            </a:extLst>
          </p:cNvPr>
          <p:cNvSpPr>
            <a:spLocks noGrp="1"/>
          </p:cNvSpPr>
          <p:nvPr>
            <p:ph type="body" sz="quarter" idx="13"/>
          </p:nvPr>
        </p:nvSpPr>
        <p:spPr>
          <a:xfrm>
            <a:off x="3950574" y="1740158"/>
            <a:ext cx="4290852" cy="462755"/>
          </a:xfrm>
        </p:spPr>
        <p:txBody>
          <a:bodyPr/>
          <a:lstStyle/>
          <a:p>
            <a:r>
              <a:rPr lang="zh-CN" altLang="en-US" dirty="0">
                <a:ea typeface="+mn-ea"/>
                <a:cs typeface="+mn-ea"/>
              </a:rPr>
              <a:t>项目计划安排</a:t>
            </a:r>
          </a:p>
        </p:txBody>
      </p:sp>
    </p:spTree>
    <p:extLst>
      <p:ext uri="{BB962C8B-B14F-4D97-AF65-F5344CB8AC3E}">
        <p14:creationId xmlns:p14="http://schemas.microsoft.com/office/powerpoint/2010/main" val="153124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成员分工</a:t>
            </a:r>
          </a:p>
        </p:txBody>
      </p:sp>
      <p:sp>
        <p:nvSpPr>
          <p:cNvPr id="6" name="文本占位符 5">
            <a:extLst>
              <a:ext uri="{FF2B5EF4-FFF2-40B4-BE49-F238E27FC236}">
                <a16:creationId xmlns:a16="http://schemas.microsoft.com/office/drawing/2014/main" id="{294C8B3E-7F26-48C7-B7D4-7E86A8E9D074}"/>
              </a:ext>
            </a:extLst>
          </p:cNvPr>
          <p:cNvSpPr>
            <a:spLocks noGrp="1"/>
          </p:cNvSpPr>
          <p:nvPr>
            <p:ph type="body" sz="quarter" idx="11"/>
          </p:nvPr>
        </p:nvSpPr>
        <p:spPr/>
        <p:txBody>
          <a:bodyPr/>
          <a:lstStyle/>
          <a:p>
            <a:r>
              <a:rPr lang="en-US" altLang="zh-CN" dirty="0"/>
              <a:t>Division of Work</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mc:AlternateContent xmlns:mc="http://schemas.openxmlformats.org/markup-compatibility/2006" xmlns:p14="http://schemas.microsoft.com/office/powerpoint/2010/main">
    <mc:Choice Requires="p14">
      <p:transition p14:dur="250">
        <p:cover/>
      </p:transition>
    </mc:Choice>
    <mc:Fallback xmlns="">
      <p:transition>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3DCF60-F962-496D-964E-F907C7EE3AD2}"/>
              </a:ext>
            </a:extLst>
          </p:cNvPr>
          <p:cNvSpPr>
            <a:spLocks noGrp="1"/>
          </p:cNvSpPr>
          <p:nvPr>
            <p:ph type="body" sz="quarter" idx="11"/>
          </p:nvPr>
        </p:nvSpPr>
        <p:spPr/>
        <p:txBody>
          <a:bodyPr/>
          <a:lstStyle/>
          <a:p>
            <a:r>
              <a:rPr lang="zh-CN" altLang="en-US" dirty="0"/>
              <a:t>成员分工</a:t>
            </a:r>
          </a:p>
        </p:txBody>
      </p:sp>
      <p:sp>
        <p:nvSpPr>
          <p:cNvPr id="3" name="日期占位符 2">
            <a:extLst>
              <a:ext uri="{FF2B5EF4-FFF2-40B4-BE49-F238E27FC236}">
                <a16:creationId xmlns:a16="http://schemas.microsoft.com/office/drawing/2014/main" id="{7837DCA6-E0D0-4828-8042-45A8A349D617}"/>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BE46DB7D-A3E3-4E26-9E1E-904A765B3678}"/>
              </a:ext>
            </a:extLst>
          </p:cNvPr>
          <p:cNvSpPr>
            <a:spLocks noGrp="1"/>
          </p:cNvSpPr>
          <p:nvPr>
            <p:ph type="sldNum" sz="quarter" idx="14"/>
          </p:nvPr>
        </p:nvSpPr>
        <p:spPr/>
        <p:txBody>
          <a:bodyPr/>
          <a:lstStyle/>
          <a:p>
            <a:fld id="{C79ECAFE-A460-4E13-ABCB-32CAE6136244}" type="slidenum">
              <a:rPr lang="zh-CN" altLang="en-US" smtClean="0"/>
              <a:pPr/>
              <a:t>9</a:t>
            </a:fld>
            <a:endParaRPr lang="zh-CN" altLang="en-US" dirty="0"/>
          </a:p>
        </p:txBody>
      </p:sp>
      <p:grpSp>
        <p:nvGrpSpPr>
          <p:cNvPr id="30" name="组合 29">
            <a:extLst>
              <a:ext uri="{FF2B5EF4-FFF2-40B4-BE49-F238E27FC236}">
                <a16:creationId xmlns:a16="http://schemas.microsoft.com/office/drawing/2014/main" id="{2108D1EF-110F-46F6-B27E-562A13E20FF3}"/>
              </a:ext>
            </a:extLst>
          </p:cNvPr>
          <p:cNvGrpSpPr/>
          <p:nvPr/>
        </p:nvGrpSpPr>
        <p:grpSpPr>
          <a:xfrm>
            <a:off x="4403295" y="2508414"/>
            <a:ext cx="5505826" cy="1083958"/>
            <a:chOff x="4403295" y="2508414"/>
            <a:chExt cx="5505826" cy="1083958"/>
          </a:xfrm>
        </p:grpSpPr>
        <p:pic>
          <p:nvPicPr>
            <p:cNvPr id="6" name="object 2">
              <a:extLst>
                <a:ext uri="{FF2B5EF4-FFF2-40B4-BE49-F238E27FC236}">
                  <a16:creationId xmlns:a16="http://schemas.microsoft.com/office/drawing/2014/main" id="{0AE85BC1-E2D8-4309-8FBF-B647C44653CB}"/>
                </a:ext>
              </a:extLst>
            </p:cNvPr>
            <p:cNvPicPr/>
            <p:nvPr/>
          </p:nvPicPr>
          <p:blipFill>
            <a:blip r:embed="rId3" cstate="print"/>
            <a:stretch>
              <a:fillRect/>
            </a:stretch>
          </p:blipFill>
          <p:spPr>
            <a:xfrm>
              <a:off x="4403295" y="2508414"/>
              <a:ext cx="5505826" cy="1083958"/>
            </a:xfrm>
            <a:prstGeom prst="rect">
              <a:avLst/>
            </a:prstGeom>
          </p:spPr>
        </p:pic>
        <p:sp>
          <p:nvSpPr>
            <p:cNvPr id="7" name="object 5">
              <a:extLst>
                <a:ext uri="{FF2B5EF4-FFF2-40B4-BE49-F238E27FC236}">
                  <a16:creationId xmlns:a16="http://schemas.microsoft.com/office/drawing/2014/main" id="{9F1A9012-0874-482F-8DB2-456898982013}"/>
                </a:ext>
              </a:extLst>
            </p:cNvPr>
            <p:cNvSpPr txBox="1"/>
            <p:nvPr/>
          </p:nvSpPr>
          <p:spPr>
            <a:xfrm>
              <a:off x="4545441" y="2567785"/>
              <a:ext cx="4291733" cy="871585"/>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级计算机学院，负责协助完成数据集的建立，并参与模型的预训练和模型的优化，</a:t>
              </a:r>
              <a:r>
                <a:rPr lang="zh-CN" altLang="en-US" sz="1200" dirty="0">
                  <a:solidFill>
                    <a:srgbClr val="212529"/>
                  </a:solidFill>
                  <a:latin typeface="Microsoft YaHei" panose="020B0503020204020204" pitchFamily="34" charset="-122"/>
                  <a:ea typeface="Microsoft YaHei" panose="020B0503020204020204" pitchFamily="34" charset="-122"/>
                </a:rPr>
                <a:t>撰写创新点介绍、改进效果和优势等部分。</a:t>
              </a:r>
            </a:p>
          </p:txBody>
        </p:sp>
      </p:grpSp>
      <p:pic>
        <p:nvPicPr>
          <p:cNvPr id="8" name="图片 7">
            <a:extLst>
              <a:ext uri="{FF2B5EF4-FFF2-40B4-BE49-F238E27FC236}">
                <a16:creationId xmlns:a16="http://schemas.microsoft.com/office/drawing/2014/main" id="{090DEBF4-0DF8-41CF-9E52-034B899763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a:stretch/>
        </p:blipFill>
        <p:spPr>
          <a:xfrm>
            <a:off x="8884263" y="2363130"/>
            <a:ext cx="1349928" cy="1327447"/>
          </a:xfrm>
          <a:prstGeom prst="ellipse">
            <a:avLst/>
          </a:prstGeom>
          <a:ln w="63500" cap="rnd">
            <a:noFill/>
          </a:ln>
          <a:effectLst>
            <a:outerShdw blurRad="381000" dist="292100" dir="5400000" sx="-80000" sy="-18000" rotWithShape="0">
              <a:srgbClr val="000000">
                <a:alpha val="0"/>
              </a:srgbClr>
            </a:outerShdw>
          </a:effectLst>
        </p:spPr>
      </p:pic>
      <p:grpSp>
        <p:nvGrpSpPr>
          <p:cNvPr id="26" name="组合 25">
            <a:extLst>
              <a:ext uri="{FF2B5EF4-FFF2-40B4-BE49-F238E27FC236}">
                <a16:creationId xmlns:a16="http://schemas.microsoft.com/office/drawing/2014/main" id="{549A2C57-88DA-4214-A035-D83FCB6CF045}"/>
              </a:ext>
            </a:extLst>
          </p:cNvPr>
          <p:cNvGrpSpPr/>
          <p:nvPr/>
        </p:nvGrpSpPr>
        <p:grpSpPr>
          <a:xfrm>
            <a:off x="1812917" y="1210450"/>
            <a:ext cx="6023004" cy="1135842"/>
            <a:chOff x="1812917" y="1210450"/>
            <a:chExt cx="6023004" cy="1135842"/>
          </a:xfrm>
        </p:grpSpPr>
        <p:pic>
          <p:nvPicPr>
            <p:cNvPr id="10" name="object 3">
              <a:extLst>
                <a:ext uri="{FF2B5EF4-FFF2-40B4-BE49-F238E27FC236}">
                  <a16:creationId xmlns:a16="http://schemas.microsoft.com/office/drawing/2014/main" id="{6F66FDC1-1E70-4AF2-A4E3-84EC76F839C1}"/>
                </a:ext>
              </a:extLst>
            </p:cNvPr>
            <p:cNvPicPr/>
            <p:nvPr/>
          </p:nvPicPr>
          <p:blipFill>
            <a:blip r:embed="rId5" cstate="print"/>
            <a:stretch>
              <a:fillRect/>
            </a:stretch>
          </p:blipFill>
          <p:spPr>
            <a:xfrm>
              <a:off x="1812917" y="1279354"/>
              <a:ext cx="5505826" cy="1066938"/>
            </a:xfrm>
            <a:prstGeom prst="rect">
              <a:avLst/>
            </a:prstGeom>
          </p:spPr>
        </p:pic>
        <p:sp>
          <p:nvSpPr>
            <p:cNvPr id="11" name="object 6">
              <a:extLst>
                <a:ext uri="{FF2B5EF4-FFF2-40B4-BE49-F238E27FC236}">
                  <a16:creationId xmlns:a16="http://schemas.microsoft.com/office/drawing/2014/main" id="{89012698-3135-4643-B683-FA83F88FCB5A}"/>
                </a:ext>
              </a:extLst>
            </p:cNvPr>
            <p:cNvSpPr txBox="1"/>
            <p:nvPr/>
          </p:nvSpPr>
          <p:spPr>
            <a:xfrm>
              <a:off x="3118483" y="1210450"/>
              <a:ext cx="4717438"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负责组织成员按时学习，</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及数据集建立中的爬虫编写和数据清洗，撰写项目任务书等。</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pic>
        <p:nvPicPr>
          <p:cNvPr id="12" name="图片 11">
            <a:extLst>
              <a:ext uri="{FF2B5EF4-FFF2-40B4-BE49-F238E27FC236}">
                <a16:creationId xmlns:a16="http://schemas.microsoft.com/office/drawing/2014/main" id="{A0BF5ABE-33CD-4922-B43E-6CAA85625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9073" y="1126352"/>
            <a:ext cx="1372943" cy="1372943"/>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4" name="组合 33">
            <a:extLst>
              <a:ext uri="{FF2B5EF4-FFF2-40B4-BE49-F238E27FC236}">
                <a16:creationId xmlns:a16="http://schemas.microsoft.com/office/drawing/2014/main" id="{76B3FD8F-D88D-404B-8288-EB2EDAD7B3D9}"/>
              </a:ext>
            </a:extLst>
          </p:cNvPr>
          <p:cNvGrpSpPr/>
          <p:nvPr/>
        </p:nvGrpSpPr>
        <p:grpSpPr>
          <a:xfrm>
            <a:off x="1905895" y="3740883"/>
            <a:ext cx="6283322" cy="1162535"/>
            <a:chOff x="1905895" y="3740883"/>
            <a:chExt cx="6283322" cy="1162535"/>
          </a:xfrm>
        </p:grpSpPr>
        <p:pic>
          <p:nvPicPr>
            <p:cNvPr id="14" name="object 3">
              <a:extLst>
                <a:ext uri="{FF2B5EF4-FFF2-40B4-BE49-F238E27FC236}">
                  <a16:creationId xmlns:a16="http://schemas.microsoft.com/office/drawing/2014/main" id="{E823D8C7-5E96-4B45-8DD4-C463BA976BE2}"/>
                </a:ext>
              </a:extLst>
            </p:cNvPr>
            <p:cNvPicPr/>
            <p:nvPr/>
          </p:nvPicPr>
          <p:blipFill>
            <a:blip r:embed="rId5" cstate="print"/>
            <a:stretch>
              <a:fillRect/>
            </a:stretch>
          </p:blipFill>
          <p:spPr>
            <a:xfrm>
              <a:off x="1905895" y="3740883"/>
              <a:ext cx="6283322" cy="1162535"/>
            </a:xfrm>
            <a:prstGeom prst="rect">
              <a:avLst/>
            </a:prstGeom>
          </p:spPr>
        </p:pic>
        <p:sp>
          <p:nvSpPr>
            <p:cNvPr id="15" name="object 6">
              <a:extLst>
                <a:ext uri="{FF2B5EF4-FFF2-40B4-BE49-F238E27FC236}">
                  <a16:creationId xmlns:a16="http://schemas.microsoft.com/office/drawing/2014/main" id="{D28155DF-64A7-4D5C-9B07-BE0FBC1FF177}"/>
                </a:ext>
              </a:extLst>
            </p:cNvPr>
            <p:cNvSpPr txBox="1"/>
            <p:nvPr/>
          </p:nvSpPr>
          <p:spPr>
            <a:xfrm>
              <a:off x="3173397" y="3740883"/>
              <a:ext cx="5015820" cy="1012713"/>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sz="1600" dirty="0">
                <a:latin typeface="微软雅黑"/>
                <a:cs typeface="微软雅黑"/>
              </a:endParaRPr>
            </a:p>
            <a:p>
              <a:pPr marL="12700" marR="5080">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级计算机专业，负责模型评估和结果解释性分析，同时负责文档撰写中的数据集介绍、评估指标和对比方法、结果展示和解释等部分</a:t>
              </a:r>
              <a:r>
                <a:rPr lang="zh-CN" altLang="en-US" sz="2000" b="0" i="0" dirty="0">
                  <a:solidFill>
                    <a:srgbClr val="212529"/>
                  </a:solidFill>
                  <a:effectLst/>
                  <a:latin typeface="Microsoft YaHei" panose="020B0503020204020204" pitchFamily="34" charset="-122"/>
                  <a:ea typeface="Microsoft YaHei" panose="020B0503020204020204" pitchFamily="34" charset="-122"/>
                </a:rPr>
                <a:t>。</a:t>
              </a:r>
              <a:endParaRPr sz="1900" dirty="0">
                <a:latin typeface="宋体"/>
                <a:cs typeface="宋体"/>
              </a:endParaRPr>
            </a:p>
          </p:txBody>
        </p:sp>
      </p:grpSp>
      <p:grpSp>
        <p:nvGrpSpPr>
          <p:cNvPr id="38" name="组合 37">
            <a:extLst>
              <a:ext uri="{FF2B5EF4-FFF2-40B4-BE49-F238E27FC236}">
                <a16:creationId xmlns:a16="http://schemas.microsoft.com/office/drawing/2014/main" id="{D3E4C1CD-4C91-440D-A3A4-5E02D54682A8}"/>
              </a:ext>
            </a:extLst>
          </p:cNvPr>
          <p:cNvGrpSpPr/>
          <p:nvPr/>
        </p:nvGrpSpPr>
        <p:grpSpPr>
          <a:xfrm>
            <a:off x="4456020" y="5080100"/>
            <a:ext cx="5499474" cy="1029772"/>
            <a:chOff x="4456020" y="5080100"/>
            <a:chExt cx="5499474" cy="1029772"/>
          </a:xfrm>
        </p:grpSpPr>
        <p:pic>
          <p:nvPicPr>
            <p:cNvPr id="18" name="object 2">
              <a:extLst>
                <a:ext uri="{FF2B5EF4-FFF2-40B4-BE49-F238E27FC236}">
                  <a16:creationId xmlns:a16="http://schemas.microsoft.com/office/drawing/2014/main" id="{00C6F35A-0D5F-4292-9988-BDFEE5F3E2F3}"/>
                </a:ext>
              </a:extLst>
            </p:cNvPr>
            <p:cNvPicPr/>
            <p:nvPr/>
          </p:nvPicPr>
          <p:blipFill>
            <a:blip r:embed="rId3" cstate="print"/>
            <a:stretch>
              <a:fillRect/>
            </a:stretch>
          </p:blipFill>
          <p:spPr>
            <a:xfrm>
              <a:off x="4456020" y="5080100"/>
              <a:ext cx="5499474" cy="1029772"/>
            </a:xfrm>
            <a:prstGeom prst="rect">
              <a:avLst/>
            </a:prstGeom>
          </p:spPr>
        </p:pic>
        <p:sp>
          <p:nvSpPr>
            <p:cNvPr id="19" name="object 5">
              <a:extLst>
                <a:ext uri="{FF2B5EF4-FFF2-40B4-BE49-F238E27FC236}">
                  <a16:creationId xmlns:a16="http://schemas.microsoft.com/office/drawing/2014/main" id="{80B2671B-A42B-4FCE-B7C3-12FE3032E74C}"/>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级软件学院，负责预训练模型和模型构建。</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同时负责划分数据集，以及文档撰写中的模型介绍</a:t>
              </a:r>
              <a:r>
                <a:rPr lang="zh-CN" altLang="en-US" sz="1200" dirty="0">
                  <a:solidFill>
                    <a:srgbClr val="212529"/>
                  </a:solidFill>
                  <a:latin typeface="Microsoft YaHei" panose="020B0503020204020204" pitchFamily="34" charset="-122"/>
                  <a:ea typeface="Microsoft YaHei" panose="020B0503020204020204" pitchFamily="34" charset="-122"/>
                </a:rPr>
                <a:t>部分。</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pic>
        <p:nvPicPr>
          <p:cNvPr id="20" name="图片 19">
            <a:extLst>
              <a:ext uri="{FF2B5EF4-FFF2-40B4-BE49-F238E27FC236}">
                <a16:creationId xmlns:a16="http://schemas.microsoft.com/office/drawing/2014/main" id="{6211C22A-37E4-48D9-9216-7F03AECFF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1388" y="4917511"/>
            <a:ext cx="1342803" cy="1342803"/>
          </a:xfrm>
          <a:prstGeom prst="rect">
            <a:avLst/>
          </a:prstGeom>
          <a:ln>
            <a:noFill/>
          </a:ln>
        </p:spPr>
      </p:pic>
      <p:grpSp>
        <p:nvGrpSpPr>
          <p:cNvPr id="25" name="组合 24">
            <a:extLst>
              <a:ext uri="{FF2B5EF4-FFF2-40B4-BE49-F238E27FC236}">
                <a16:creationId xmlns:a16="http://schemas.microsoft.com/office/drawing/2014/main" id="{DA45DF89-1651-4962-8ADE-8AF796FF8D5A}"/>
              </a:ext>
            </a:extLst>
          </p:cNvPr>
          <p:cNvGrpSpPr/>
          <p:nvPr/>
        </p:nvGrpSpPr>
        <p:grpSpPr>
          <a:xfrm>
            <a:off x="12689506" y="1210450"/>
            <a:ext cx="5505826" cy="1135842"/>
            <a:chOff x="12689506" y="1210450"/>
            <a:chExt cx="5505826" cy="1135842"/>
          </a:xfrm>
        </p:grpSpPr>
        <p:pic>
          <p:nvPicPr>
            <p:cNvPr id="22" name="object 3">
              <a:extLst>
                <a:ext uri="{FF2B5EF4-FFF2-40B4-BE49-F238E27FC236}">
                  <a16:creationId xmlns:a16="http://schemas.microsoft.com/office/drawing/2014/main" id="{6CC4B737-DA6C-490F-B0FF-5B490DDA271A}"/>
                </a:ext>
              </a:extLst>
            </p:cNvPr>
            <p:cNvPicPr/>
            <p:nvPr/>
          </p:nvPicPr>
          <p:blipFill>
            <a:blip r:embed="rId5" cstate="print"/>
            <a:stretch>
              <a:fillRect/>
            </a:stretch>
          </p:blipFill>
          <p:spPr>
            <a:xfrm>
              <a:off x="12689506" y="1279354"/>
              <a:ext cx="5505826" cy="1066938"/>
            </a:xfrm>
            <a:prstGeom prst="rect">
              <a:avLst/>
            </a:prstGeom>
          </p:spPr>
        </p:pic>
        <p:sp>
          <p:nvSpPr>
            <p:cNvPr id="23" name="object 6">
              <a:extLst>
                <a:ext uri="{FF2B5EF4-FFF2-40B4-BE49-F238E27FC236}">
                  <a16:creationId xmlns:a16="http://schemas.microsoft.com/office/drawing/2014/main" id="{7FAE6D9C-1710-4CEF-86AD-528BE6185F7E}"/>
                </a:ext>
              </a:extLst>
            </p:cNvPr>
            <p:cNvSpPr txBox="1"/>
            <p:nvPr/>
          </p:nvSpPr>
          <p:spPr>
            <a:xfrm>
              <a:off x="13995072" y="1210450"/>
              <a:ext cx="3407445" cy="1079142"/>
            </a:xfrm>
            <a:prstGeom prst="rect">
              <a:avLst/>
            </a:prstGeom>
          </p:spPr>
          <p:txBody>
            <a:bodyPr vert="horz" wrap="square" lIns="0" tIns="154305" rIns="0" bIns="0" rtlCol="0">
              <a:spAutoFit/>
            </a:bodyPr>
            <a:lstStyle/>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600" b="1" i="0" u="none" strike="noStrike" kern="0" cap="none" spc="-25" normalizeH="0" baseline="0" noProof="0" dirty="0">
                  <a:ln>
                    <a:noFill/>
                  </a:ln>
                  <a:solidFill>
                    <a:srgbClr val="505121"/>
                  </a:solidFill>
                  <a:effectLst/>
                  <a:uLnTx/>
                  <a:uFillTx/>
                  <a:latin typeface="微软雅黑"/>
                  <a:cs typeface="微软雅黑"/>
                </a:rPr>
                <a:t>吴清晏</a:t>
              </a: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吴健雄学院</a:t>
              </a:r>
              <a:r>
                <a:rPr kumimoji="0" lang="en-US" altLang="zh-CN"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22</a:t>
              </a: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rPr>
                <a:t>级计算机专业，</a:t>
              </a:r>
              <a:r>
                <a:rPr lang="zh-CN" altLang="en-US" sz="1200" dirty="0">
                  <a:solidFill>
                    <a:srgbClr val="212529"/>
                  </a:solidFill>
                  <a:latin typeface="Microsoft YaHei" panose="020B0503020204020204" pitchFamily="34" charset="-122"/>
                  <a:ea typeface="Microsoft YaHei" panose="020B0503020204020204" pitchFamily="34" charset="-122"/>
                </a:rPr>
                <a:t>负责文献综述撰写，</a:t>
              </a:r>
              <a:endParaRPr lang="en-US" altLang="zh-CN" sz="1200" dirty="0">
                <a:solidFill>
                  <a:srgbClr val="212529"/>
                </a:solidFill>
                <a:latin typeface="Microsoft YaHei" panose="020B0503020204020204" pitchFamily="34" charset="-122"/>
                <a:ea typeface="Microsoft YaHei" panose="020B0503020204020204" pitchFamily="34" charset="-122"/>
              </a:endParaRPr>
            </a:p>
            <a:p>
              <a:pPr marL="0" marR="5080" lvl="0" indent="0" algn="l" defTabSz="914400" eaLnBrk="1" fontAlgn="auto" latinLnBrk="0" hangingPunct="1">
                <a:lnSpc>
                  <a:spcPct val="100000"/>
                </a:lnSpc>
                <a:spcBef>
                  <a:spcPts val="1215"/>
                </a:spcBef>
                <a:spcAft>
                  <a:spcPts val="0"/>
                </a:spcAft>
                <a:buClrTx/>
                <a:buSzTx/>
                <a:buFontTx/>
                <a:buNone/>
                <a:tabLst/>
                <a:defRPr/>
              </a:pPr>
              <a:r>
                <a:rPr kumimoji="0" lang="zh-CN" altLang="en-US" sz="1200" b="0" i="0" u="none" strike="noStrike" kern="0" cap="none" spc="0" normalizeH="0" baseline="0" noProof="0" dirty="0">
                  <a:ln>
                    <a:noFill/>
                  </a:ln>
                  <a:solidFill>
                    <a:srgbClr val="212529"/>
                  </a:solidFill>
                  <a:effectLst/>
                  <a:uLnTx/>
                  <a:uFillTx/>
                  <a:latin typeface="Microsoft YaHei" panose="020B0503020204020204" pitchFamily="34" charset="-122"/>
                  <a:ea typeface="Microsoft YaHei" panose="020B0503020204020204" pitchFamily="34" charset="-122"/>
                  <a:cs typeface="宋体"/>
                </a:rPr>
                <a:t>并管理小组云服务器使用情况，提交云计算任务。</a:t>
              </a:r>
              <a:endParaRPr kumimoji="0" lang="zh-CN" altLang="en-US" sz="1200" b="0" i="0" u="none" strike="noStrike" kern="0" cap="none" spc="0" normalizeH="0" baseline="0" noProof="0" dirty="0">
                <a:ln>
                  <a:noFill/>
                </a:ln>
                <a:solidFill>
                  <a:sysClr val="windowText" lastClr="000000"/>
                </a:solidFill>
                <a:effectLst/>
                <a:uLnTx/>
                <a:uFillTx/>
                <a:latin typeface="宋体"/>
                <a:cs typeface="宋体"/>
              </a:endParaRPr>
            </a:p>
          </p:txBody>
        </p:sp>
      </p:grpSp>
      <p:grpSp>
        <p:nvGrpSpPr>
          <p:cNvPr id="27" name="组合 26">
            <a:extLst>
              <a:ext uri="{FF2B5EF4-FFF2-40B4-BE49-F238E27FC236}">
                <a16:creationId xmlns:a16="http://schemas.microsoft.com/office/drawing/2014/main" id="{9105351E-F434-4484-82CD-E419BCB00916}"/>
              </a:ext>
            </a:extLst>
          </p:cNvPr>
          <p:cNvGrpSpPr/>
          <p:nvPr/>
        </p:nvGrpSpPr>
        <p:grpSpPr>
          <a:xfrm>
            <a:off x="-5775193" y="2508414"/>
            <a:ext cx="5327496" cy="1083958"/>
            <a:chOff x="4581625" y="2508414"/>
            <a:chExt cx="5327496" cy="1083958"/>
          </a:xfrm>
        </p:grpSpPr>
        <p:pic>
          <p:nvPicPr>
            <p:cNvPr id="28" name="object 2">
              <a:extLst>
                <a:ext uri="{FF2B5EF4-FFF2-40B4-BE49-F238E27FC236}">
                  <a16:creationId xmlns:a16="http://schemas.microsoft.com/office/drawing/2014/main" id="{83817107-9AEA-4DBA-B944-26B3AC618DB0}"/>
                </a:ext>
              </a:extLst>
            </p:cNvPr>
            <p:cNvPicPr/>
            <p:nvPr/>
          </p:nvPicPr>
          <p:blipFill>
            <a:blip r:embed="rId3" cstate="print"/>
            <a:stretch>
              <a:fillRect/>
            </a:stretch>
          </p:blipFill>
          <p:spPr>
            <a:xfrm>
              <a:off x="4581625" y="2508414"/>
              <a:ext cx="5327496" cy="1083958"/>
            </a:xfrm>
            <a:prstGeom prst="rect">
              <a:avLst/>
            </a:prstGeom>
          </p:spPr>
        </p:pic>
        <p:sp>
          <p:nvSpPr>
            <p:cNvPr id="29" name="object 5">
              <a:extLst>
                <a:ext uri="{FF2B5EF4-FFF2-40B4-BE49-F238E27FC236}">
                  <a16:creationId xmlns:a16="http://schemas.microsoft.com/office/drawing/2014/main" id="{CBC84964-D94B-4A98-95A2-10914297468E}"/>
                </a:ext>
              </a:extLst>
            </p:cNvPr>
            <p:cNvSpPr txBox="1"/>
            <p:nvPr/>
          </p:nvSpPr>
          <p:spPr>
            <a:xfrm>
              <a:off x="4776405" y="2567785"/>
              <a:ext cx="4060769" cy="884409"/>
            </a:xfrm>
            <a:prstGeom prst="rect">
              <a:avLst/>
            </a:prstGeom>
          </p:spPr>
          <p:txBody>
            <a:bodyPr vert="horz" wrap="square" lIns="0" tIns="154305" rIns="0" bIns="0" rtlCol="0">
              <a:spAutoFit/>
            </a:bodyPr>
            <a:lstStyle/>
            <a:p>
              <a:pPr marL="12700" algn="r">
                <a:lnSpc>
                  <a:spcPct val="100000"/>
                </a:lnSpc>
                <a:spcBef>
                  <a:spcPts val="1215"/>
                </a:spcBef>
              </a:pPr>
              <a:r>
                <a:rPr lang="zh-CN" altLang="en-US" sz="1600" b="1" spc="-25" dirty="0">
                  <a:solidFill>
                    <a:srgbClr val="505121"/>
                  </a:solidFill>
                  <a:latin typeface="微软雅黑"/>
                  <a:cs typeface="微软雅黑"/>
                </a:rPr>
                <a:t>杨锦波</a:t>
              </a:r>
              <a:endParaRPr lang="zh-CN" altLang="en-US" sz="1600" dirty="0">
                <a:latin typeface="微软雅黑"/>
                <a:cs typeface="微软雅黑"/>
              </a:endParaRPr>
            </a:p>
            <a:p>
              <a:pPr marL="12700" marR="5080">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UniXcoder</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080">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运行对应代码并在</a:t>
              </a:r>
              <a:r>
                <a:rPr lang="en-US" altLang="zh-CN" sz="1200" dirty="0" err="1">
                  <a:solidFill>
                    <a:srgbClr val="212529"/>
                  </a:solidFill>
                  <a:latin typeface="Microsoft YaHei" panose="020B0503020204020204" pitchFamily="34" charset="-122"/>
                  <a:ea typeface="Microsoft YaHei" panose="020B0503020204020204" pitchFamily="34" charset="-122"/>
                </a:rPr>
                <a:t>Zeroshot</a:t>
              </a:r>
              <a:r>
                <a:rPr lang="zh-CN" altLang="en-US" sz="1200" dirty="0">
                  <a:solidFill>
                    <a:srgbClr val="212529"/>
                  </a:solidFill>
                  <a:latin typeface="Microsoft YaHei" panose="020B0503020204020204" pitchFamily="34" charset="-122"/>
                  <a:ea typeface="Microsoft YaHei" panose="020B0503020204020204" pitchFamily="34" charset="-122"/>
                </a:rPr>
                <a:t>任务上测试模型性能。</a:t>
              </a:r>
            </a:p>
          </p:txBody>
        </p:sp>
      </p:grpSp>
      <p:grpSp>
        <p:nvGrpSpPr>
          <p:cNvPr id="31" name="组合 30">
            <a:extLst>
              <a:ext uri="{FF2B5EF4-FFF2-40B4-BE49-F238E27FC236}">
                <a16:creationId xmlns:a16="http://schemas.microsoft.com/office/drawing/2014/main" id="{BFF0EA9E-8F46-436F-83E9-52861566CB00}"/>
              </a:ext>
            </a:extLst>
          </p:cNvPr>
          <p:cNvGrpSpPr/>
          <p:nvPr/>
        </p:nvGrpSpPr>
        <p:grpSpPr>
          <a:xfrm>
            <a:off x="12840231" y="3740883"/>
            <a:ext cx="5412848" cy="1162535"/>
            <a:chOff x="1905895" y="3740883"/>
            <a:chExt cx="5412848" cy="1162535"/>
          </a:xfrm>
        </p:grpSpPr>
        <p:pic>
          <p:nvPicPr>
            <p:cNvPr id="32" name="object 3">
              <a:extLst>
                <a:ext uri="{FF2B5EF4-FFF2-40B4-BE49-F238E27FC236}">
                  <a16:creationId xmlns:a16="http://schemas.microsoft.com/office/drawing/2014/main" id="{B5073E66-EB45-46B5-8FCE-EE586861E2E2}"/>
                </a:ext>
              </a:extLst>
            </p:cNvPr>
            <p:cNvPicPr/>
            <p:nvPr/>
          </p:nvPicPr>
          <p:blipFill>
            <a:blip r:embed="rId5" cstate="print"/>
            <a:stretch>
              <a:fillRect/>
            </a:stretch>
          </p:blipFill>
          <p:spPr>
            <a:xfrm>
              <a:off x="1905895" y="3740883"/>
              <a:ext cx="5412848" cy="1162535"/>
            </a:xfrm>
            <a:prstGeom prst="rect">
              <a:avLst/>
            </a:prstGeom>
          </p:spPr>
        </p:pic>
        <p:sp>
          <p:nvSpPr>
            <p:cNvPr id="33" name="object 6">
              <a:extLst>
                <a:ext uri="{FF2B5EF4-FFF2-40B4-BE49-F238E27FC236}">
                  <a16:creationId xmlns:a16="http://schemas.microsoft.com/office/drawing/2014/main" id="{CF5F020A-9DF4-4FA9-90B3-5C3CB23A47C2}"/>
                </a:ext>
              </a:extLst>
            </p:cNvPr>
            <p:cNvSpPr txBox="1"/>
            <p:nvPr/>
          </p:nvSpPr>
          <p:spPr>
            <a:xfrm>
              <a:off x="3173397" y="3740883"/>
              <a:ext cx="3352531" cy="740587"/>
            </a:xfrm>
            <a:prstGeom prst="rect">
              <a:avLst/>
            </a:prstGeom>
          </p:spPr>
          <p:txBody>
            <a:bodyPr vert="horz" wrap="square" lIns="0" tIns="154305" rIns="0" bIns="0" rtlCol="0">
              <a:spAutoFit/>
            </a:bodyPr>
            <a:lstStyle/>
            <a:p>
              <a:pPr marL="12700">
                <a:lnSpc>
                  <a:spcPct val="100000"/>
                </a:lnSpc>
                <a:spcBef>
                  <a:spcPts val="1215"/>
                </a:spcBef>
              </a:pPr>
              <a:r>
                <a:rPr lang="zh-CN" altLang="en-US" sz="1600" b="1" spc="-25" dirty="0">
                  <a:solidFill>
                    <a:srgbClr val="505121"/>
                  </a:solidFill>
                  <a:latin typeface="微软雅黑"/>
                  <a:cs typeface="微软雅黑"/>
                </a:rPr>
                <a:t>张闻启</a:t>
              </a:r>
              <a:endParaRPr lang="en-US" sz="1600" dirty="0">
                <a:latin typeface="微软雅黑"/>
                <a:cs typeface="微软雅黑"/>
              </a:endParaRPr>
            </a:p>
            <a:p>
              <a:pPr marL="12700" marR="5080">
                <a:spcBef>
                  <a:spcPts val="1215"/>
                </a:spcBef>
              </a:pPr>
              <a:r>
                <a:rPr lang="zh-CN" altLang="en-US" sz="1200" b="0" i="0" dirty="0">
                  <a:solidFill>
                    <a:srgbClr val="212529"/>
                  </a:solidFill>
                  <a:effectLst/>
                  <a:latin typeface="Microsoft YaHei" panose="020B0503020204020204" pitchFamily="34" charset="-122"/>
                  <a:ea typeface="Microsoft YaHei" panose="020B0503020204020204" pitchFamily="34" charset="-122"/>
                </a:rPr>
                <a:t>吴健雄学院</a:t>
              </a: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级计算机专业，负责数据集构建。</a:t>
              </a:r>
              <a:endParaRPr sz="1900" dirty="0">
                <a:latin typeface="宋体"/>
                <a:cs typeface="宋体"/>
              </a:endParaRPr>
            </a:p>
          </p:txBody>
        </p:sp>
      </p:grpSp>
      <p:pic>
        <p:nvPicPr>
          <p:cNvPr id="16" name="图片 15">
            <a:extLst>
              <a:ext uri="{FF2B5EF4-FFF2-40B4-BE49-F238E27FC236}">
                <a16:creationId xmlns:a16="http://schemas.microsoft.com/office/drawing/2014/main" id="{E8D38702-9700-46FA-8D59-8D7D6C855E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073" y="3556952"/>
            <a:ext cx="1372943" cy="1402429"/>
          </a:xfrm>
          <a:prstGeom prst="ellipse">
            <a:avLst/>
          </a:prstGeom>
          <a:ln>
            <a:noFill/>
          </a:ln>
          <a:effectLst/>
        </p:spPr>
      </p:pic>
      <p:grpSp>
        <p:nvGrpSpPr>
          <p:cNvPr id="35" name="组合 34">
            <a:extLst>
              <a:ext uri="{FF2B5EF4-FFF2-40B4-BE49-F238E27FC236}">
                <a16:creationId xmlns:a16="http://schemas.microsoft.com/office/drawing/2014/main" id="{F65627EB-A292-42D6-A68F-57E88D91011D}"/>
              </a:ext>
            </a:extLst>
          </p:cNvPr>
          <p:cNvGrpSpPr/>
          <p:nvPr/>
        </p:nvGrpSpPr>
        <p:grpSpPr>
          <a:xfrm>
            <a:off x="-6037157" y="5232500"/>
            <a:ext cx="5499474" cy="1029772"/>
            <a:chOff x="4456020" y="5080100"/>
            <a:chExt cx="5499474" cy="1029772"/>
          </a:xfrm>
        </p:grpSpPr>
        <p:pic>
          <p:nvPicPr>
            <p:cNvPr id="36" name="object 2">
              <a:extLst>
                <a:ext uri="{FF2B5EF4-FFF2-40B4-BE49-F238E27FC236}">
                  <a16:creationId xmlns:a16="http://schemas.microsoft.com/office/drawing/2014/main" id="{3FDACB90-73F6-4288-BF47-154B086893BC}"/>
                </a:ext>
              </a:extLst>
            </p:cNvPr>
            <p:cNvPicPr/>
            <p:nvPr/>
          </p:nvPicPr>
          <p:blipFill>
            <a:blip r:embed="rId3" cstate="print"/>
            <a:stretch>
              <a:fillRect/>
            </a:stretch>
          </p:blipFill>
          <p:spPr>
            <a:xfrm>
              <a:off x="4456020" y="5080100"/>
              <a:ext cx="5499474" cy="1029772"/>
            </a:xfrm>
            <a:prstGeom prst="rect">
              <a:avLst/>
            </a:prstGeom>
          </p:spPr>
        </p:pic>
        <p:sp>
          <p:nvSpPr>
            <p:cNvPr id="37" name="object 5">
              <a:extLst>
                <a:ext uri="{FF2B5EF4-FFF2-40B4-BE49-F238E27FC236}">
                  <a16:creationId xmlns:a16="http://schemas.microsoft.com/office/drawing/2014/main" id="{DC8AAF34-1114-41BF-A278-120F85208244}"/>
                </a:ext>
              </a:extLst>
            </p:cNvPr>
            <p:cNvSpPr txBox="1"/>
            <p:nvPr/>
          </p:nvSpPr>
          <p:spPr>
            <a:xfrm>
              <a:off x="4776405" y="5080100"/>
              <a:ext cx="3730915" cy="884409"/>
            </a:xfrm>
            <a:prstGeom prst="rect">
              <a:avLst/>
            </a:prstGeom>
          </p:spPr>
          <p:txBody>
            <a:bodyPr vert="horz" wrap="square" lIns="0" tIns="154305" rIns="0" bIns="0" rtlCol="0">
              <a:spAutoFit/>
            </a:bodyPr>
            <a:lstStyle/>
            <a:p>
              <a:pPr marR="5080" algn="r">
                <a:lnSpc>
                  <a:spcPct val="100000"/>
                </a:lnSpc>
                <a:spcBef>
                  <a:spcPts val="1215"/>
                </a:spcBef>
              </a:pPr>
              <a:r>
                <a:rPr lang="zh-CN" altLang="en-US" sz="1600" b="1" spc="-25" dirty="0">
                  <a:solidFill>
                    <a:srgbClr val="505121"/>
                  </a:solidFill>
                  <a:latin typeface="微软雅黑"/>
                  <a:cs typeface="微软雅黑"/>
                </a:rPr>
                <a:t>董子翔</a:t>
              </a:r>
              <a:endParaRPr sz="1600" dirty="0">
                <a:latin typeface="微软雅黑"/>
                <a:cs typeface="微软雅黑"/>
              </a:endParaRPr>
            </a:p>
            <a:p>
              <a:pPr marL="12700" marR="5715">
                <a:lnSpc>
                  <a:spcPct val="129800"/>
                </a:lnSpc>
                <a:spcBef>
                  <a:spcPts val="125"/>
                </a:spcBef>
              </a:pPr>
              <a:r>
                <a:rPr lang="en-US" altLang="zh-CN" sz="1200" b="0" i="0" dirty="0">
                  <a:solidFill>
                    <a:srgbClr val="212529"/>
                  </a:solidFill>
                  <a:effectLst/>
                  <a:latin typeface="Microsoft YaHei" panose="020B0503020204020204" pitchFamily="34" charset="-122"/>
                  <a:ea typeface="Microsoft YaHei" panose="020B0503020204020204" pitchFamily="34" charset="-122"/>
                </a:rPr>
                <a:t>22</a:t>
              </a:r>
              <a:r>
                <a:rPr lang="zh-CN" altLang="en-US" sz="1200" b="0" i="0" dirty="0">
                  <a:solidFill>
                    <a:srgbClr val="212529"/>
                  </a:solidFill>
                  <a:effectLst/>
                  <a:latin typeface="Microsoft YaHei" panose="020B0503020204020204" pitchFamily="34" charset="-122"/>
                  <a:ea typeface="Microsoft YaHei" panose="020B0503020204020204" pitchFamily="34" charset="-122"/>
                </a:rPr>
                <a:t>级软件学院，负责阅读</a:t>
              </a:r>
              <a:r>
                <a:rPr lang="en-US" altLang="zh-CN" sz="1200" b="0" i="0" dirty="0" err="1">
                  <a:solidFill>
                    <a:srgbClr val="212529"/>
                  </a:solidFill>
                  <a:effectLst/>
                  <a:latin typeface="Microsoft YaHei" panose="020B0503020204020204" pitchFamily="34" charset="-122"/>
                  <a:ea typeface="Microsoft YaHei" panose="020B0503020204020204" pitchFamily="34" charset="-122"/>
                </a:rPr>
                <a:t>GraphCodeBert</a:t>
              </a:r>
              <a:r>
                <a:rPr lang="zh-CN" altLang="en-US" sz="1200" b="0" i="0" dirty="0">
                  <a:solidFill>
                    <a:srgbClr val="212529"/>
                  </a:solidFill>
                  <a:effectLst/>
                  <a:latin typeface="Microsoft YaHei" panose="020B0503020204020204" pitchFamily="34" charset="-122"/>
                  <a:ea typeface="Microsoft YaHei" panose="020B0503020204020204" pitchFamily="34" charset="-122"/>
                </a:rPr>
                <a:t>模型论文，</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a:p>
              <a:pPr marL="12700" marR="5715">
                <a:lnSpc>
                  <a:spcPct val="129800"/>
                </a:lnSpc>
                <a:spcBef>
                  <a:spcPts val="125"/>
                </a:spcBef>
              </a:pPr>
              <a:r>
                <a:rPr lang="zh-CN" altLang="en-US" sz="1200" dirty="0">
                  <a:solidFill>
                    <a:srgbClr val="212529"/>
                  </a:solidFill>
                  <a:latin typeface="Microsoft YaHei" panose="020B0503020204020204" pitchFamily="34" charset="-122"/>
                  <a:ea typeface="Microsoft YaHei" panose="020B0503020204020204" pitchFamily="34" charset="-122"/>
                </a:rPr>
                <a:t>并学习数据流图</a:t>
              </a:r>
              <a:r>
                <a:rPr lang="en-US" altLang="zh-CN" sz="1200" dirty="0">
                  <a:solidFill>
                    <a:srgbClr val="212529"/>
                  </a:solidFill>
                  <a:latin typeface="Microsoft YaHei" panose="020B0503020204020204" pitchFamily="34" charset="-122"/>
                  <a:ea typeface="Microsoft YaHei" panose="020B0503020204020204" pitchFamily="34" charset="-122"/>
                </a:rPr>
                <a:t>(DFG)</a:t>
              </a:r>
              <a:r>
                <a:rPr lang="zh-CN" altLang="en-US" sz="1200" dirty="0">
                  <a:solidFill>
                    <a:srgbClr val="212529"/>
                  </a:solidFill>
                  <a:latin typeface="Microsoft YaHei" panose="020B0503020204020204" pitchFamily="34" charset="-122"/>
                  <a:ea typeface="Microsoft YaHei" panose="020B0503020204020204" pitchFamily="34" charset="-122"/>
                </a:rPr>
                <a:t>的生成方法，理解模型词嵌入。</a:t>
              </a:r>
              <a:endParaRPr lang="en-US" altLang="zh-CN" sz="1200" b="0" i="0" dirty="0">
                <a:solidFill>
                  <a:srgbClr val="212529"/>
                </a:solidFill>
                <a:effectLst/>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401554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TotalTime>
  <Words>3156</Words>
  <Application>Microsoft Office PowerPoint</Application>
  <PresentationFormat>宽屏</PresentationFormat>
  <Paragraphs>806</Paragraphs>
  <Slides>43</Slides>
  <Notes>40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43</vt:i4>
      </vt:variant>
    </vt:vector>
  </HeadingPairs>
  <TitlesOfParts>
    <vt:vector size="58" baseType="lpstr">
      <vt:lpstr>-apple-system</vt:lpstr>
      <vt:lpstr>LMRoman12-Regular-Identity-H</vt:lpstr>
      <vt:lpstr>等线</vt:lpstr>
      <vt:lpstr>宋体</vt:lpstr>
      <vt:lpstr>宋体</vt:lpstr>
      <vt:lpstr>微软雅黑</vt:lpstr>
      <vt:lpstr>微软雅黑</vt:lpstr>
      <vt:lpstr>Arial</vt:lpstr>
      <vt:lpstr>Calibri</vt:lpstr>
      <vt:lpstr>Century Gothic</vt:lpstr>
      <vt:lpstr>Open Sans</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Qingyan Wu</cp:lastModifiedBy>
  <cp:revision>159</cp:revision>
  <dcterms:created xsi:type="dcterms:W3CDTF">2019-03-11T14:11:26Z</dcterms:created>
  <dcterms:modified xsi:type="dcterms:W3CDTF">2024-04-10T05:43:09Z</dcterms:modified>
</cp:coreProperties>
</file>